
<file path=[Content_Types].xml><?xml version="1.0" encoding="utf-8"?>
<Types xmlns="http://schemas.openxmlformats.org/package/2006/content-types">
  <Default Extension="jpg" ContentType="image/jp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1"/>
  </p:notesMasterIdLst>
  <p:sldIdLst>
    <p:sldId id="256" r:id="rId2"/>
    <p:sldId id="257" r:id="rId3"/>
    <p:sldId id="258" r:id="rId4"/>
    <p:sldId id="304" r:id="rId5"/>
    <p:sldId id="305" r:id="rId6"/>
    <p:sldId id="306" r:id="rId7"/>
    <p:sldId id="259" r:id="rId8"/>
    <p:sldId id="320" r:id="rId9"/>
    <p:sldId id="321" r:id="rId10"/>
    <p:sldId id="322" r:id="rId11"/>
    <p:sldId id="324" r:id="rId12"/>
    <p:sldId id="323" r:id="rId13"/>
    <p:sldId id="325" r:id="rId14"/>
    <p:sldId id="326" r:id="rId15"/>
    <p:sldId id="327" r:id="rId16"/>
    <p:sldId id="308" r:id="rId17"/>
    <p:sldId id="307" r:id="rId18"/>
    <p:sldId id="310" r:id="rId19"/>
    <p:sldId id="311" r:id="rId20"/>
    <p:sldId id="312" r:id="rId21"/>
    <p:sldId id="313" r:id="rId22"/>
    <p:sldId id="314" r:id="rId23"/>
    <p:sldId id="328" r:id="rId24"/>
    <p:sldId id="329" r:id="rId25"/>
    <p:sldId id="333" r:id="rId26"/>
    <p:sldId id="334" r:id="rId27"/>
    <p:sldId id="335" r:id="rId28"/>
    <p:sldId id="336" r:id="rId29"/>
    <p:sldId id="337" r:id="rId30"/>
    <p:sldId id="338" r:id="rId31"/>
    <p:sldId id="330" r:id="rId32"/>
    <p:sldId id="331" r:id="rId33"/>
    <p:sldId id="317" r:id="rId34"/>
    <p:sldId id="332" r:id="rId35"/>
    <p:sldId id="315" r:id="rId36"/>
    <p:sldId id="316" r:id="rId37"/>
    <p:sldId id="318" r:id="rId38"/>
    <p:sldId id="303" r:id="rId39"/>
    <p:sldId id="339" r:id="rId40"/>
  </p:sldIdLst>
  <p:sldSz cx="12192000" cy="6858000"/>
  <p:notesSz cx="12192000" cy="6858000"/>
  <p:defaultTextStyle>
    <a:defPPr>
      <a:defRPr kern="0"/>
    </a:def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710"/>
    <p:restoredTop sz="92683"/>
  </p:normalViewPr>
  <p:slideViewPr>
    <p:cSldViewPr>
      <p:cViewPr varScale="1">
        <p:scale>
          <a:sx n="112" d="100"/>
          <a:sy n="112" d="100"/>
        </p:scale>
        <p:origin x="216" y="488"/>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BD629A7-95B9-9246-8D65-9256E87C2D23}" type="doc">
      <dgm:prSet loTypeId="urn:microsoft.com/office/officeart/2005/8/layout/orgChart1" loCatId="" qsTypeId="urn:microsoft.com/office/officeart/2005/8/quickstyle/simple1" qsCatId="simple" csTypeId="urn:microsoft.com/office/officeart/2005/8/colors/accent1_2" csCatId="accent1" phldr="1"/>
      <dgm:spPr/>
      <dgm:t>
        <a:bodyPr/>
        <a:lstStyle/>
        <a:p>
          <a:endParaRPr lang="es-MX"/>
        </a:p>
      </dgm:t>
    </dgm:pt>
    <dgm:pt modelId="{0F3850C6-2CCD-0B45-A6F0-91BFBECA8804}">
      <dgm:prSet phldrT="[Texto]" custT="1"/>
      <dgm:spPr/>
      <dgm:t>
        <a:bodyPr/>
        <a:lstStyle/>
        <a:p>
          <a:r>
            <a:rPr lang="es-MX" sz="1600" dirty="0">
              <a:latin typeface="Tahoma" panose="020B0604030504040204" pitchFamily="34" charset="0"/>
              <a:ea typeface="Tahoma" panose="020B0604030504040204" pitchFamily="34" charset="0"/>
              <a:cs typeface="Tahoma" panose="020B0604030504040204" pitchFamily="34" charset="0"/>
            </a:rPr>
            <a:t>Organización</a:t>
          </a:r>
        </a:p>
      </dgm:t>
    </dgm:pt>
    <dgm:pt modelId="{1B83AF5A-B15E-AF45-BA5B-A77499FBEFBF}" type="parTrans" cxnId="{ED3262CA-8C99-9840-8D10-910FF25A070D}">
      <dgm:prSet/>
      <dgm:spPr/>
      <dgm:t>
        <a:bodyPr/>
        <a:lstStyle/>
        <a:p>
          <a:endParaRPr lang="es-MX" sz="1600">
            <a:latin typeface="Tahoma" panose="020B0604030504040204" pitchFamily="34" charset="0"/>
            <a:ea typeface="Tahoma" panose="020B0604030504040204" pitchFamily="34" charset="0"/>
            <a:cs typeface="Tahoma" panose="020B0604030504040204" pitchFamily="34" charset="0"/>
          </a:endParaRPr>
        </a:p>
      </dgm:t>
    </dgm:pt>
    <dgm:pt modelId="{516098DA-1772-CF41-BED5-D5C0D32E5641}" type="sibTrans" cxnId="{ED3262CA-8C99-9840-8D10-910FF25A070D}">
      <dgm:prSet/>
      <dgm:spPr/>
      <dgm:t>
        <a:bodyPr/>
        <a:lstStyle/>
        <a:p>
          <a:endParaRPr lang="es-MX" sz="1600">
            <a:latin typeface="Tahoma" panose="020B0604030504040204" pitchFamily="34" charset="0"/>
            <a:ea typeface="Tahoma" panose="020B0604030504040204" pitchFamily="34" charset="0"/>
            <a:cs typeface="Tahoma" panose="020B0604030504040204" pitchFamily="34" charset="0"/>
          </a:endParaRPr>
        </a:p>
      </dgm:t>
    </dgm:pt>
    <dgm:pt modelId="{AC55C919-0EF7-B04E-BF25-C09F55AA2D4E}" type="asst">
      <dgm:prSet phldrT="[Texto]" custT="1"/>
      <dgm:spPr/>
      <dgm:t>
        <a:bodyPr/>
        <a:lstStyle/>
        <a:p>
          <a:r>
            <a:rPr lang="es-MX" sz="1600" dirty="0">
              <a:latin typeface="Tahoma" panose="020B0604030504040204" pitchFamily="34" charset="0"/>
              <a:ea typeface="Tahoma" panose="020B0604030504040204" pitchFamily="34" charset="0"/>
              <a:cs typeface="Tahoma" panose="020B0604030504040204" pitchFamily="34" charset="0"/>
            </a:rPr>
            <a:t>TI</a:t>
          </a:r>
        </a:p>
      </dgm:t>
    </dgm:pt>
    <dgm:pt modelId="{56EFA17A-973C-4848-9FE3-BD1C99B87CEC}" type="parTrans" cxnId="{B17CB3BD-5721-5C4E-AC63-34EE5AD286C9}">
      <dgm:prSet/>
      <dgm:spPr/>
      <dgm:t>
        <a:bodyPr/>
        <a:lstStyle/>
        <a:p>
          <a:endParaRPr lang="es-MX" sz="1600">
            <a:latin typeface="Tahoma" panose="020B0604030504040204" pitchFamily="34" charset="0"/>
            <a:ea typeface="Tahoma" panose="020B0604030504040204" pitchFamily="34" charset="0"/>
            <a:cs typeface="Tahoma" panose="020B0604030504040204" pitchFamily="34" charset="0"/>
          </a:endParaRPr>
        </a:p>
      </dgm:t>
    </dgm:pt>
    <dgm:pt modelId="{30012140-253B-9C4C-A988-81CB9A38F61E}" type="sibTrans" cxnId="{B17CB3BD-5721-5C4E-AC63-34EE5AD286C9}">
      <dgm:prSet/>
      <dgm:spPr/>
      <dgm:t>
        <a:bodyPr/>
        <a:lstStyle/>
        <a:p>
          <a:endParaRPr lang="es-MX" sz="1600">
            <a:latin typeface="Tahoma" panose="020B0604030504040204" pitchFamily="34" charset="0"/>
            <a:ea typeface="Tahoma" panose="020B0604030504040204" pitchFamily="34" charset="0"/>
            <a:cs typeface="Tahoma" panose="020B0604030504040204" pitchFamily="34" charset="0"/>
          </a:endParaRPr>
        </a:p>
      </dgm:t>
    </dgm:pt>
    <dgm:pt modelId="{23F3455A-C89C-0646-8433-E31494654C73}">
      <dgm:prSet phldrT="[Texto]" custT="1"/>
      <dgm:spPr/>
      <dgm:t>
        <a:bodyPr/>
        <a:lstStyle/>
        <a:p>
          <a:r>
            <a:rPr lang="es-MX" sz="1600" dirty="0">
              <a:latin typeface="Tahoma" panose="020B0604030504040204" pitchFamily="34" charset="0"/>
              <a:ea typeface="Tahoma" panose="020B0604030504040204" pitchFamily="34" charset="0"/>
              <a:cs typeface="Tahoma" panose="020B0604030504040204" pitchFamily="34" charset="0"/>
            </a:rPr>
            <a:t>Gobierno de Datos</a:t>
          </a:r>
        </a:p>
      </dgm:t>
    </dgm:pt>
    <dgm:pt modelId="{5A98071A-ED77-7844-BC90-7E45C78C0628}" type="parTrans" cxnId="{21D5F1E8-CF89-D448-B273-8D7839FFD1AC}">
      <dgm:prSet/>
      <dgm:spPr/>
      <dgm:t>
        <a:bodyPr/>
        <a:lstStyle/>
        <a:p>
          <a:endParaRPr lang="es-MX" sz="1600">
            <a:latin typeface="Tahoma" panose="020B0604030504040204" pitchFamily="34" charset="0"/>
            <a:ea typeface="Tahoma" panose="020B0604030504040204" pitchFamily="34" charset="0"/>
            <a:cs typeface="Tahoma" panose="020B0604030504040204" pitchFamily="34" charset="0"/>
          </a:endParaRPr>
        </a:p>
      </dgm:t>
    </dgm:pt>
    <dgm:pt modelId="{9D8D3E17-16C2-694B-9185-7AAB1A51AC62}" type="sibTrans" cxnId="{21D5F1E8-CF89-D448-B273-8D7839FFD1AC}">
      <dgm:prSet/>
      <dgm:spPr/>
      <dgm:t>
        <a:bodyPr/>
        <a:lstStyle/>
        <a:p>
          <a:endParaRPr lang="es-MX" sz="1600">
            <a:latin typeface="Tahoma" panose="020B0604030504040204" pitchFamily="34" charset="0"/>
            <a:ea typeface="Tahoma" panose="020B0604030504040204" pitchFamily="34" charset="0"/>
            <a:cs typeface="Tahoma" panose="020B0604030504040204" pitchFamily="34" charset="0"/>
          </a:endParaRPr>
        </a:p>
      </dgm:t>
    </dgm:pt>
    <dgm:pt modelId="{07F5487C-C269-1B48-9C4E-D28B06D9EF23}">
      <dgm:prSet phldrT="[Texto]" custT="1"/>
      <dgm:spPr/>
      <dgm:t>
        <a:bodyPr/>
        <a:lstStyle/>
        <a:p>
          <a:r>
            <a:rPr lang="es-MX" sz="1600" dirty="0">
              <a:latin typeface="Tahoma" panose="020B0604030504040204" pitchFamily="34" charset="0"/>
              <a:ea typeface="Tahoma" panose="020B0604030504040204" pitchFamily="34" charset="0"/>
              <a:cs typeface="Tahoma" panose="020B0604030504040204" pitchFamily="34" charset="0"/>
            </a:rPr>
            <a:t>Business Intelligence</a:t>
          </a:r>
        </a:p>
      </dgm:t>
    </dgm:pt>
    <dgm:pt modelId="{E5BB3A48-73E4-584D-BBEE-198D50B09999}" type="parTrans" cxnId="{8093C65B-0C92-2947-8084-BAA434C4D99E}">
      <dgm:prSet/>
      <dgm:spPr/>
      <dgm:t>
        <a:bodyPr/>
        <a:lstStyle/>
        <a:p>
          <a:endParaRPr lang="es-MX" sz="1600">
            <a:latin typeface="Tahoma" panose="020B0604030504040204" pitchFamily="34" charset="0"/>
            <a:ea typeface="Tahoma" panose="020B0604030504040204" pitchFamily="34" charset="0"/>
            <a:cs typeface="Tahoma" panose="020B0604030504040204" pitchFamily="34" charset="0"/>
          </a:endParaRPr>
        </a:p>
      </dgm:t>
    </dgm:pt>
    <dgm:pt modelId="{1E496852-7DE4-1645-9CFC-C49788A65844}" type="sibTrans" cxnId="{8093C65B-0C92-2947-8084-BAA434C4D99E}">
      <dgm:prSet/>
      <dgm:spPr/>
      <dgm:t>
        <a:bodyPr/>
        <a:lstStyle/>
        <a:p>
          <a:endParaRPr lang="es-MX" sz="1600">
            <a:latin typeface="Tahoma" panose="020B0604030504040204" pitchFamily="34" charset="0"/>
            <a:ea typeface="Tahoma" panose="020B0604030504040204" pitchFamily="34" charset="0"/>
            <a:cs typeface="Tahoma" panose="020B0604030504040204" pitchFamily="34" charset="0"/>
          </a:endParaRPr>
        </a:p>
      </dgm:t>
    </dgm:pt>
    <dgm:pt modelId="{F619C1FA-DC81-DB49-9597-0E327E10EAA8}">
      <dgm:prSet phldrT="[Texto]" custT="1"/>
      <dgm:spPr/>
      <dgm:t>
        <a:bodyPr/>
        <a:lstStyle/>
        <a:p>
          <a:r>
            <a:rPr lang="es-MX" sz="1600" dirty="0">
              <a:latin typeface="Tahoma" panose="020B0604030504040204" pitchFamily="34" charset="0"/>
              <a:ea typeface="Tahoma" panose="020B0604030504040204" pitchFamily="34" charset="0"/>
              <a:cs typeface="Tahoma" panose="020B0604030504040204" pitchFamily="34" charset="0"/>
            </a:rPr>
            <a:t>Advanced Analytics</a:t>
          </a:r>
        </a:p>
      </dgm:t>
    </dgm:pt>
    <dgm:pt modelId="{F0BE00CA-0FCD-F049-ACFE-7A1942EEE854}" type="parTrans" cxnId="{EF2552A8-43F7-F943-BE19-DAF3AF7F6894}">
      <dgm:prSet/>
      <dgm:spPr/>
      <dgm:t>
        <a:bodyPr/>
        <a:lstStyle/>
        <a:p>
          <a:endParaRPr lang="es-MX" sz="1600">
            <a:latin typeface="Tahoma" panose="020B0604030504040204" pitchFamily="34" charset="0"/>
            <a:ea typeface="Tahoma" panose="020B0604030504040204" pitchFamily="34" charset="0"/>
            <a:cs typeface="Tahoma" panose="020B0604030504040204" pitchFamily="34" charset="0"/>
          </a:endParaRPr>
        </a:p>
      </dgm:t>
    </dgm:pt>
    <dgm:pt modelId="{2061F397-645B-4443-9A1A-67E606639A79}" type="sibTrans" cxnId="{EF2552A8-43F7-F943-BE19-DAF3AF7F6894}">
      <dgm:prSet/>
      <dgm:spPr/>
      <dgm:t>
        <a:bodyPr/>
        <a:lstStyle/>
        <a:p>
          <a:endParaRPr lang="es-MX" sz="1600">
            <a:latin typeface="Tahoma" panose="020B0604030504040204" pitchFamily="34" charset="0"/>
            <a:ea typeface="Tahoma" panose="020B0604030504040204" pitchFamily="34" charset="0"/>
            <a:cs typeface="Tahoma" panose="020B0604030504040204" pitchFamily="34" charset="0"/>
          </a:endParaRPr>
        </a:p>
      </dgm:t>
    </dgm:pt>
    <dgm:pt modelId="{3C91DF7D-06ED-9843-BB90-29F0166B3E1E}" type="asst">
      <dgm:prSet custT="1"/>
      <dgm:spPr/>
      <dgm:t>
        <a:bodyPr/>
        <a:lstStyle/>
        <a:p>
          <a:r>
            <a:rPr lang="es-MX" sz="1600" dirty="0">
              <a:latin typeface="Tahoma" panose="020B0604030504040204" pitchFamily="34" charset="0"/>
              <a:ea typeface="Tahoma" panose="020B0604030504040204" pitchFamily="34" charset="0"/>
              <a:cs typeface="Tahoma" panose="020B0604030504040204" pitchFamily="34" charset="0"/>
            </a:rPr>
            <a:t>Analytics</a:t>
          </a:r>
        </a:p>
      </dgm:t>
    </dgm:pt>
    <dgm:pt modelId="{AD11B5C1-6E6B-734D-99E5-61892145077E}" type="parTrans" cxnId="{C66B097A-08E5-DA4A-B4D5-2C4B5B6DAD36}">
      <dgm:prSet/>
      <dgm:spPr/>
      <dgm:t>
        <a:bodyPr/>
        <a:lstStyle/>
        <a:p>
          <a:endParaRPr lang="es-MX" sz="1600">
            <a:latin typeface="Tahoma" panose="020B0604030504040204" pitchFamily="34" charset="0"/>
            <a:ea typeface="Tahoma" panose="020B0604030504040204" pitchFamily="34" charset="0"/>
            <a:cs typeface="Tahoma" panose="020B0604030504040204" pitchFamily="34" charset="0"/>
          </a:endParaRPr>
        </a:p>
      </dgm:t>
    </dgm:pt>
    <dgm:pt modelId="{6D9046BD-0FDB-9443-B2E2-24C6E084C5CE}" type="sibTrans" cxnId="{C66B097A-08E5-DA4A-B4D5-2C4B5B6DAD36}">
      <dgm:prSet/>
      <dgm:spPr/>
      <dgm:t>
        <a:bodyPr/>
        <a:lstStyle/>
        <a:p>
          <a:endParaRPr lang="es-MX" sz="1600">
            <a:latin typeface="Tahoma" panose="020B0604030504040204" pitchFamily="34" charset="0"/>
            <a:ea typeface="Tahoma" panose="020B0604030504040204" pitchFamily="34" charset="0"/>
            <a:cs typeface="Tahoma" panose="020B0604030504040204" pitchFamily="34" charset="0"/>
          </a:endParaRPr>
        </a:p>
      </dgm:t>
    </dgm:pt>
    <dgm:pt modelId="{AC09C6E3-3988-404A-81EB-71F68C7E8893}" type="pres">
      <dgm:prSet presAssocID="{FBD629A7-95B9-9246-8D65-9256E87C2D23}" presName="hierChild1" presStyleCnt="0">
        <dgm:presLayoutVars>
          <dgm:orgChart val="1"/>
          <dgm:chPref val="1"/>
          <dgm:dir/>
          <dgm:animOne val="branch"/>
          <dgm:animLvl val="lvl"/>
          <dgm:resizeHandles/>
        </dgm:presLayoutVars>
      </dgm:prSet>
      <dgm:spPr/>
    </dgm:pt>
    <dgm:pt modelId="{AC78D165-CE88-CE4F-84B8-007D8085A517}" type="pres">
      <dgm:prSet presAssocID="{0F3850C6-2CCD-0B45-A6F0-91BFBECA8804}" presName="hierRoot1" presStyleCnt="0">
        <dgm:presLayoutVars>
          <dgm:hierBranch val="init"/>
        </dgm:presLayoutVars>
      </dgm:prSet>
      <dgm:spPr/>
    </dgm:pt>
    <dgm:pt modelId="{FA56383B-AE0E-C742-9086-1CB4653D22C9}" type="pres">
      <dgm:prSet presAssocID="{0F3850C6-2CCD-0B45-A6F0-91BFBECA8804}" presName="rootComposite1" presStyleCnt="0"/>
      <dgm:spPr/>
    </dgm:pt>
    <dgm:pt modelId="{A07329A9-8D70-8B44-9523-5EEDF8747619}" type="pres">
      <dgm:prSet presAssocID="{0F3850C6-2CCD-0B45-A6F0-91BFBECA8804}" presName="rootText1" presStyleLbl="node0" presStyleIdx="0" presStyleCnt="1" custScaleX="129324">
        <dgm:presLayoutVars>
          <dgm:chPref val="3"/>
        </dgm:presLayoutVars>
      </dgm:prSet>
      <dgm:spPr/>
    </dgm:pt>
    <dgm:pt modelId="{3D226E4F-4F77-6C49-A934-12D05738A676}" type="pres">
      <dgm:prSet presAssocID="{0F3850C6-2CCD-0B45-A6F0-91BFBECA8804}" presName="rootConnector1" presStyleLbl="node1" presStyleIdx="0" presStyleCnt="0"/>
      <dgm:spPr/>
    </dgm:pt>
    <dgm:pt modelId="{B7CED5FC-9C1F-7943-B8A3-FC59734E313A}" type="pres">
      <dgm:prSet presAssocID="{0F3850C6-2CCD-0B45-A6F0-91BFBECA8804}" presName="hierChild2" presStyleCnt="0"/>
      <dgm:spPr/>
    </dgm:pt>
    <dgm:pt modelId="{5AA1CAC3-0098-1942-8644-404658E110A1}" type="pres">
      <dgm:prSet presAssocID="{0F3850C6-2CCD-0B45-A6F0-91BFBECA8804}" presName="hierChild3" presStyleCnt="0"/>
      <dgm:spPr/>
    </dgm:pt>
    <dgm:pt modelId="{D86479CA-8D0A-C74F-92DA-4DE4E06BA901}" type="pres">
      <dgm:prSet presAssocID="{56EFA17A-973C-4848-9FE3-BD1C99B87CEC}" presName="Name111" presStyleLbl="parChTrans1D2" presStyleIdx="0" presStyleCnt="2"/>
      <dgm:spPr/>
    </dgm:pt>
    <dgm:pt modelId="{E9F9DD13-6C04-664E-BF5A-A69A126E82A9}" type="pres">
      <dgm:prSet presAssocID="{AC55C919-0EF7-B04E-BF25-C09F55AA2D4E}" presName="hierRoot3" presStyleCnt="0">
        <dgm:presLayoutVars>
          <dgm:hierBranch val="init"/>
        </dgm:presLayoutVars>
      </dgm:prSet>
      <dgm:spPr/>
    </dgm:pt>
    <dgm:pt modelId="{92776407-4A81-2546-BDE1-7467D508D421}" type="pres">
      <dgm:prSet presAssocID="{AC55C919-0EF7-B04E-BF25-C09F55AA2D4E}" presName="rootComposite3" presStyleCnt="0"/>
      <dgm:spPr/>
    </dgm:pt>
    <dgm:pt modelId="{F921D883-11B9-8C48-BA63-9197A3D94FC0}" type="pres">
      <dgm:prSet presAssocID="{AC55C919-0EF7-B04E-BF25-C09F55AA2D4E}" presName="rootText3" presStyleLbl="asst1" presStyleIdx="0" presStyleCnt="2" custLinFactX="-27050" custLinFactNeighborX="-100000" custLinFactNeighborY="-8551">
        <dgm:presLayoutVars>
          <dgm:chPref val="3"/>
        </dgm:presLayoutVars>
      </dgm:prSet>
      <dgm:spPr/>
    </dgm:pt>
    <dgm:pt modelId="{577AD8DE-0ECE-EF47-9916-D389EAA097D0}" type="pres">
      <dgm:prSet presAssocID="{AC55C919-0EF7-B04E-BF25-C09F55AA2D4E}" presName="rootConnector3" presStyleLbl="asst1" presStyleIdx="0" presStyleCnt="2"/>
      <dgm:spPr/>
    </dgm:pt>
    <dgm:pt modelId="{E39F32CF-B7C7-1C44-A163-DA46083B8D90}" type="pres">
      <dgm:prSet presAssocID="{AC55C919-0EF7-B04E-BF25-C09F55AA2D4E}" presName="hierChild6" presStyleCnt="0"/>
      <dgm:spPr/>
    </dgm:pt>
    <dgm:pt modelId="{FCD64339-F383-CC42-83E7-F2CB3E12CCD6}" type="pres">
      <dgm:prSet presAssocID="{AC55C919-0EF7-B04E-BF25-C09F55AA2D4E}" presName="hierChild7" presStyleCnt="0"/>
      <dgm:spPr/>
    </dgm:pt>
    <dgm:pt modelId="{091778B3-C35B-644B-A528-744DD619E882}" type="pres">
      <dgm:prSet presAssocID="{AD11B5C1-6E6B-734D-99E5-61892145077E}" presName="Name111" presStyleLbl="parChTrans1D2" presStyleIdx="1" presStyleCnt="2"/>
      <dgm:spPr/>
    </dgm:pt>
    <dgm:pt modelId="{685A6EF2-5563-2247-9DC1-74E2B690C8A4}" type="pres">
      <dgm:prSet presAssocID="{3C91DF7D-06ED-9843-BB90-29F0166B3E1E}" presName="hierRoot3" presStyleCnt="0">
        <dgm:presLayoutVars>
          <dgm:hierBranch val="init"/>
        </dgm:presLayoutVars>
      </dgm:prSet>
      <dgm:spPr/>
    </dgm:pt>
    <dgm:pt modelId="{8AF2A797-4C29-264B-8EF8-ECF30DE761B3}" type="pres">
      <dgm:prSet presAssocID="{3C91DF7D-06ED-9843-BB90-29F0166B3E1E}" presName="rootComposite3" presStyleCnt="0"/>
      <dgm:spPr/>
    </dgm:pt>
    <dgm:pt modelId="{22129FD8-2161-5E4E-9585-5F3A695C0081}" type="pres">
      <dgm:prSet presAssocID="{3C91DF7D-06ED-9843-BB90-29F0166B3E1E}" presName="rootText3" presStyleLbl="asst1" presStyleIdx="1" presStyleCnt="2" custLinFactX="37757" custLinFactNeighborX="100000" custLinFactNeighborY="-8079">
        <dgm:presLayoutVars>
          <dgm:chPref val="3"/>
        </dgm:presLayoutVars>
      </dgm:prSet>
      <dgm:spPr/>
    </dgm:pt>
    <dgm:pt modelId="{99427CAA-8CD0-9449-A739-76AFE3B7A6A6}" type="pres">
      <dgm:prSet presAssocID="{3C91DF7D-06ED-9843-BB90-29F0166B3E1E}" presName="rootConnector3" presStyleLbl="asst1" presStyleIdx="1" presStyleCnt="2"/>
      <dgm:spPr/>
    </dgm:pt>
    <dgm:pt modelId="{BF14FA14-5FAF-D449-B4E9-E88FE00FFBED}" type="pres">
      <dgm:prSet presAssocID="{3C91DF7D-06ED-9843-BB90-29F0166B3E1E}" presName="hierChild6" presStyleCnt="0"/>
      <dgm:spPr/>
    </dgm:pt>
    <dgm:pt modelId="{FD435F80-8803-CF4B-A318-98C9988901BA}" type="pres">
      <dgm:prSet presAssocID="{5A98071A-ED77-7844-BC90-7E45C78C0628}" presName="Name37" presStyleLbl="parChTrans1D3" presStyleIdx="0" presStyleCnt="3"/>
      <dgm:spPr/>
    </dgm:pt>
    <dgm:pt modelId="{DC1E3F61-0DD8-5A4E-A0D3-3176F35276EB}" type="pres">
      <dgm:prSet presAssocID="{23F3455A-C89C-0646-8433-E31494654C73}" presName="hierRoot2" presStyleCnt="0">
        <dgm:presLayoutVars>
          <dgm:hierBranch val="init"/>
        </dgm:presLayoutVars>
      </dgm:prSet>
      <dgm:spPr/>
    </dgm:pt>
    <dgm:pt modelId="{A3B2FB7B-7A17-7448-A3A5-AD606A244399}" type="pres">
      <dgm:prSet presAssocID="{23F3455A-C89C-0646-8433-E31494654C73}" presName="rootComposite" presStyleCnt="0"/>
      <dgm:spPr/>
    </dgm:pt>
    <dgm:pt modelId="{0A45BCCA-B34D-7B41-9A9F-CA076230DF5B}" type="pres">
      <dgm:prSet presAssocID="{23F3455A-C89C-0646-8433-E31494654C73}" presName="rootText" presStyleLbl="node3" presStyleIdx="0" presStyleCnt="3" custLinFactNeighborX="-63520" custLinFactNeighborY="-19700">
        <dgm:presLayoutVars>
          <dgm:chPref val="3"/>
        </dgm:presLayoutVars>
      </dgm:prSet>
      <dgm:spPr/>
    </dgm:pt>
    <dgm:pt modelId="{9F95C37A-3C54-7047-BA05-617AE79D9C44}" type="pres">
      <dgm:prSet presAssocID="{23F3455A-C89C-0646-8433-E31494654C73}" presName="rootConnector" presStyleLbl="node3" presStyleIdx="0" presStyleCnt="3"/>
      <dgm:spPr/>
    </dgm:pt>
    <dgm:pt modelId="{0710B92B-F8AC-DE48-9F9E-E006DAF9F4D3}" type="pres">
      <dgm:prSet presAssocID="{23F3455A-C89C-0646-8433-E31494654C73}" presName="hierChild4" presStyleCnt="0"/>
      <dgm:spPr/>
    </dgm:pt>
    <dgm:pt modelId="{FAF8FC35-41AA-184B-B72B-41F36DFA61CA}" type="pres">
      <dgm:prSet presAssocID="{23F3455A-C89C-0646-8433-E31494654C73}" presName="hierChild5" presStyleCnt="0"/>
      <dgm:spPr/>
    </dgm:pt>
    <dgm:pt modelId="{842BBDD0-9132-E94A-B22E-D947EAEEA3E9}" type="pres">
      <dgm:prSet presAssocID="{E5BB3A48-73E4-584D-BBEE-198D50B09999}" presName="Name37" presStyleLbl="parChTrans1D3" presStyleIdx="1" presStyleCnt="3"/>
      <dgm:spPr/>
    </dgm:pt>
    <dgm:pt modelId="{A7563580-2748-D145-BBA1-C601E2CF3DBE}" type="pres">
      <dgm:prSet presAssocID="{07F5487C-C269-1B48-9C4E-D28B06D9EF23}" presName="hierRoot2" presStyleCnt="0">
        <dgm:presLayoutVars>
          <dgm:hierBranch val="init"/>
        </dgm:presLayoutVars>
      </dgm:prSet>
      <dgm:spPr/>
    </dgm:pt>
    <dgm:pt modelId="{2ED694A0-57AF-AA48-B550-130D5F9E997F}" type="pres">
      <dgm:prSet presAssocID="{07F5487C-C269-1B48-9C4E-D28B06D9EF23}" presName="rootComposite" presStyleCnt="0"/>
      <dgm:spPr/>
    </dgm:pt>
    <dgm:pt modelId="{A3EC753A-6C0C-4740-B049-E102312279C5}" type="pres">
      <dgm:prSet presAssocID="{07F5487C-C269-1B48-9C4E-D28B06D9EF23}" presName="rootText" presStyleLbl="node3" presStyleIdx="1" presStyleCnt="3" custLinFactX="31802" custLinFactY="-61700" custLinFactNeighborX="100000" custLinFactNeighborY="-100000">
        <dgm:presLayoutVars>
          <dgm:chPref val="3"/>
        </dgm:presLayoutVars>
      </dgm:prSet>
      <dgm:spPr/>
    </dgm:pt>
    <dgm:pt modelId="{D4565C55-C88A-7A40-9444-EB7B17897640}" type="pres">
      <dgm:prSet presAssocID="{07F5487C-C269-1B48-9C4E-D28B06D9EF23}" presName="rootConnector" presStyleLbl="node3" presStyleIdx="1" presStyleCnt="3"/>
      <dgm:spPr/>
    </dgm:pt>
    <dgm:pt modelId="{3CD97A15-0F67-7040-8F1A-FC8D15BFBA81}" type="pres">
      <dgm:prSet presAssocID="{07F5487C-C269-1B48-9C4E-D28B06D9EF23}" presName="hierChild4" presStyleCnt="0"/>
      <dgm:spPr/>
    </dgm:pt>
    <dgm:pt modelId="{54DBDA00-A6E4-C747-ACFD-47042E4C1C73}" type="pres">
      <dgm:prSet presAssocID="{07F5487C-C269-1B48-9C4E-D28B06D9EF23}" presName="hierChild5" presStyleCnt="0"/>
      <dgm:spPr/>
    </dgm:pt>
    <dgm:pt modelId="{821F983C-D054-8C44-8C0F-DFE336891319}" type="pres">
      <dgm:prSet presAssocID="{F0BE00CA-0FCD-F049-ACFE-7A1942EEE854}" presName="Name37" presStyleLbl="parChTrans1D3" presStyleIdx="2" presStyleCnt="3"/>
      <dgm:spPr/>
    </dgm:pt>
    <dgm:pt modelId="{EADFF5D5-FE92-A040-A2CA-1C5CA9191187}" type="pres">
      <dgm:prSet presAssocID="{F619C1FA-DC81-DB49-9597-0E327E10EAA8}" presName="hierRoot2" presStyleCnt="0">
        <dgm:presLayoutVars>
          <dgm:hierBranch val="init"/>
        </dgm:presLayoutVars>
      </dgm:prSet>
      <dgm:spPr/>
    </dgm:pt>
    <dgm:pt modelId="{86D6CB9B-012B-AC43-87C5-CDDF271C3504}" type="pres">
      <dgm:prSet presAssocID="{F619C1FA-DC81-DB49-9597-0E327E10EAA8}" presName="rootComposite" presStyleCnt="0"/>
      <dgm:spPr/>
    </dgm:pt>
    <dgm:pt modelId="{7CCC6B48-197A-6841-B72D-CDF8A2A49364}" type="pres">
      <dgm:prSet presAssocID="{F619C1FA-DC81-DB49-9597-0E327E10EAA8}" presName="rootText" presStyleLbl="node3" presStyleIdx="2" presStyleCnt="3" custLinFactX="32749" custLinFactY="-20912" custLinFactNeighborX="100000" custLinFactNeighborY="-100000">
        <dgm:presLayoutVars>
          <dgm:chPref val="3"/>
        </dgm:presLayoutVars>
      </dgm:prSet>
      <dgm:spPr/>
    </dgm:pt>
    <dgm:pt modelId="{3B294275-B91F-B84B-A3FF-978C3BA2B795}" type="pres">
      <dgm:prSet presAssocID="{F619C1FA-DC81-DB49-9597-0E327E10EAA8}" presName="rootConnector" presStyleLbl="node3" presStyleIdx="2" presStyleCnt="3"/>
      <dgm:spPr/>
    </dgm:pt>
    <dgm:pt modelId="{92454C51-012C-0049-BC52-87CED508C202}" type="pres">
      <dgm:prSet presAssocID="{F619C1FA-DC81-DB49-9597-0E327E10EAA8}" presName="hierChild4" presStyleCnt="0"/>
      <dgm:spPr/>
    </dgm:pt>
    <dgm:pt modelId="{2E26F70A-8394-9B46-A8DA-68EBF56E390C}" type="pres">
      <dgm:prSet presAssocID="{F619C1FA-DC81-DB49-9597-0E327E10EAA8}" presName="hierChild5" presStyleCnt="0"/>
      <dgm:spPr/>
    </dgm:pt>
    <dgm:pt modelId="{C672913D-C534-9A49-98F5-C364F392EAF3}" type="pres">
      <dgm:prSet presAssocID="{3C91DF7D-06ED-9843-BB90-29F0166B3E1E}" presName="hierChild7" presStyleCnt="0"/>
      <dgm:spPr/>
    </dgm:pt>
  </dgm:ptLst>
  <dgm:cxnLst>
    <dgm:cxn modelId="{D136990B-9FD5-594F-B517-9816CB9B8B79}" type="presOf" srcId="{5A98071A-ED77-7844-BC90-7E45C78C0628}" destId="{FD435F80-8803-CF4B-A318-98C9988901BA}" srcOrd="0" destOrd="0" presId="urn:microsoft.com/office/officeart/2005/8/layout/orgChart1"/>
    <dgm:cxn modelId="{DBE69F2B-F32F-1A4F-96EA-47955E9258BA}" type="presOf" srcId="{56EFA17A-973C-4848-9FE3-BD1C99B87CEC}" destId="{D86479CA-8D0A-C74F-92DA-4DE4E06BA901}" srcOrd="0" destOrd="0" presId="urn:microsoft.com/office/officeart/2005/8/layout/orgChart1"/>
    <dgm:cxn modelId="{8EAE4639-4E05-8847-BECD-56AD906CFF54}" type="presOf" srcId="{3C91DF7D-06ED-9843-BB90-29F0166B3E1E}" destId="{99427CAA-8CD0-9449-A739-76AFE3B7A6A6}" srcOrd="1" destOrd="0" presId="urn:microsoft.com/office/officeart/2005/8/layout/orgChart1"/>
    <dgm:cxn modelId="{6EB8A342-5D17-FB48-930B-6376D3D843A2}" type="presOf" srcId="{F0BE00CA-0FCD-F049-ACFE-7A1942EEE854}" destId="{821F983C-D054-8C44-8C0F-DFE336891319}" srcOrd="0" destOrd="0" presId="urn:microsoft.com/office/officeart/2005/8/layout/orgChart1"/>
    <dgm:cxn modelId="{89ECA358-F2D5-7B47-87EC-A8C004AF6B97}" type="presOf" srcId="{AC55C919-0EF7-B04E-BF25-C09F55AA2D4E}" destId="{577AD8DE-0ECE-EF47-9916-D389EAA097D0}" srcOrd="1" destOrd="0" presId="urn:microsoft.com/office/officeart/2005/8/layout/orgChart1"/>
    <dgm:cxn modelId="{8093C65B-0C92-2947-8084-BAA434C4D99E}" srcId="{3C91DF7D-06ED-9843-BB90-29F0166B3E1E}" destId="{07F5487C-C269-1B48-9C4E-D28B06D9EF23}" srcOrd="1" destOrd="0" parTransId="{E5BB3A48-73E4-584D-BBEE-198D50B09999}" sibTransId="{1E496852-7DE4-1645-9CFC-C49788A65844}"/>
    <dgm:cxn modelId="{65197E65-8972-6E43-9C14-5B07318EAF2A}" type="presOf" srcId="{AC55C919-0EF7-B04E-BF25-C09F55AA2D4E}" destId="{F921D883-11B9-8C48-BA63-9197A3D94FC0}" srcOrd="0" destOrd="0" presId="urn:microsoft.com/office/officeart/2005/8/layout/orgChart1"/>
    <dgm:cxn modelId="{F9B1536F-1463-974C-9D89-CE4BD12A90D6}" type="presOf" srcId="{E5BB3A48-73E4-584D-BBEE-198D50B09999}" destId="{842BBDD0-9132-E94A-B22E-D947EAEEA3E9}" srcOrd="0" destOrd="0" presId="urn:microsoft.com/office/officeart/2005/8/layout/orgChart1"/>
    <dgm:cxn modelId="{6481BD70-2751-C342-BBA9-BC346CCCADD0}" type="presOf" srcId="{23F3455A-C89C-0646-8433-E31494654C73}" destId="{9F95C37A-3C54-7047-BA05-617AE79D9C44}" srcOrd="1" destOrd="0" presId="urn:microsoft.com/office/officeart/2005/8/layout/orgChart1"/>
    <dgm:cxn modelId="{C66B097A-08E5-DA4A-B4D5-2C4B5B6DAD36}" srcId="{0F3850C6-2CCD-0B45-A6F0-91BFBECA8804}" destId="{3C91DF7D-06ED-9843-BB90-29F0166B3E1E}" srcOrd="1" destOrd="0" parTransId="{AD11B5C1-6E6B-734D-99E5-61892145077E}" sibTransId="{6D9046BD-0FDB-9443-B2E2-24C6E084C5CE}"/>
    <dgm:cxn modelId="{7BAA1E83-32B3-EE49-A56E-604703DC9F15}" type="presOf" srcId="{0F3850C6-2CCD-0B45-A6F0-91BFBECA8804}" destId="{3D226E4F-4F77-6C49-A934-12D05738A676}" srcOrd="1" destOrd="0" presId="urn:microsoft.com/office/officeart/2005/8/layout/orgChart1"/>
    <dgm:cxn modelId="{B6D77C8C-9703-084A-AADE-5A088C5F7A32}" type="presOf" srcId="{0F3850C6-2CCD-0B45-A6F0-91BFBECA8804}" destId="{A07329A9-8D70-8B44-9523-5EEDF8747619}" srcOrd="0" destOrd="0" presId="urn:microsoft.com/office/officeart/2005/8/layout/orgChart1"/>
    <dgm:cxn modelId="{575EF295-7519-0842-83E7-2F1FFA2D9852}" type="presOf" srcId="{FBD629A7-95B9-9246-8D65-9256E87C2D23}" destId="{AC09C6E3-3988-404A-81EB-71F68C7E8893}" srcOrd="0" destOrd="0" presId="urn:microsoft.com/office/officeart/2005/8/layout/orgChart1"/>
    <dgm:cxn modelId="{577A0998-9753-6E4C-A7DC-E51F1866AEB5}" type="presOf" srcId="{07F5487C-C269-1B48-9C4E-D28B06D9EF23}" destId="{A3EC753A-6C0C-4740-B049-E102312279C5}" srcOrd="0" destOrd="0" presId="urn:microsoft.com/office/officeart/2005/8/layout/orgChart1"/>
    <dgm:cxn modelId="{EF2552A8-43F7-F943-BE19-DAF3AF7F6894}" srcId="{3C91DF7D-06ED-9843-BB90-29F0166B3E1E}" destId="{F619C1FA-DC81-DB49-9597-0E327E10EAA8}" srcOrd="2" destOrd="0" parTransId="{F0BE00CA-0FCD-F049-ACFE-7A1942EEE854}" sibTransId="{2061F397-645B-4443-9A1A-67E606639A79}"/>
    <dgm:cxn modelId="{E8290DB5-F52E-4440-BDEE-D30156CD8182}" type="presOf" srcId="{AD11B5C1-6E6B-734D-99E5-61892145077E}" destId="{091778B3-C35B-644B-A528-744DD619E882}" srcOrd="0" destOrd="0" presId="urn:microsoft.com/office/officeart/2005/8/layout/orgChart1"/>
    <dgm:cxn modelId="{4CC444B9-64A3-8F44-8BCB-A549610D48A0}" type="presOf" srcId="{F619C1FA-DC81-DB49-9597-0E327E10EAA8}" destId="{3B294275-B91F-B84B-A3FF-978C3BA2B795}" srcOrd="1" destOrd="0" presId="urn:microsoft.com/office/officeart/2005/8/layout/orgChart1"/>
    <dgm:cxn modelId="{B17CB3BD-5721-5C4E-AC63-34EE5AD286C9}" srcId="{0F3850C6-2CCD-0B45-A6F0-91BFBECA8804}" destId="{AC55C919-0EF7-B04E-BF25-C09F55AA2D4E}" srcOrd="0" destOrd="0" parTransId="{56EFA17A-973C-4848-9FE3-BD1C99B87CEC}" sibTransId="{30012140-253B-9C4C-A988-81CB9A38F61E}"/>
    <dgm:cxn modelId="{DE44C9C7-2F90-3A49-A18A-78F2157E594D}" type="presOf" srcId="{3C91DF7D-06ED-9843-BB90-29F0166B3E1E}" destId="{22129FD8-2161-5E4E-9585-5F3A695C0081}" srcOrd="0" destOrd="0" presId="urn:microsoft.com/office/officeart/2005/8/layout/orgChart1"/>
    <dgm:cxn modelId="{ED3262CA-8C99-9840-8D10-910FF25A070D}" srcId="{FBD629A7-95B9-9246-8D65-9256E87C2D23}" destId="{0F3850C6-2CCD-0B45-A6F0-91BFBECA8804}" srcOrd="0" destOrd="0" parTransId="{1B83AF5A-B15E-AF45-BA5B-A77499FBEFBF}" sibTransId="{516098DA-1772-CF41-BED5-D5C0D32E5641}"/>
    <dgm:cxn modelId="{7EB2B2CB-46DB-3C4D-B54C-703C37EF8381}" type="presOf" srcId="{07F5487C-C269-1B48-9C4E-D28B06D9EF23}" destId="{D4565C55-C88A-7A40-9444-EB7B17897640}" srcOrd="1" destOrd="0" presId="urn:microsoft.com/office/officeart/2005/8/layout/orgChart1"/>
    <dgm:cxn modelId="{CBE743D8-073C-BD41-9A1A-A7D5D29705CB}" type="presOf" srcId="{23F3455A-C89C-0646-8433-E31494654C73}" destId="{0A45BCCA-B34D-7B41-9A9F-CA076230DF5B}" srcOrd="0" destOrd="0" presId="urn:microsoft.com/office/officeart/2005/8/layout/orgChart1"/>
    <dgm:cxn modelId="{21D5F1E8-CF89-D448-B273-8D7839FFD1AC}" srcId="{3C91DF7D-06ED-9843-BB90-29F0166B3E1E}" destId="{23F3455A-C89C-0646-8433-E31494654C73}" srcOrd="0" destOrd="0" parTransId="{5A98071A-ED77-7844-BC90-7E45C78C0628}" sibTransId="{9D8D3E17-16C2-694B-9185-7AAB1A51AC62}"/>
    <dgm:cxn modelId="{1370CAEC-9388-DF48-9356-2399E518ED05}" type="presOf" srcId="{F619C1FA-DC81-DB49-9597-0E327E10EAA8}" destId="{7CCC6B48-197A-6841-B72D-CDF8A2A49364}" srcOrd="0" destOrd="0" presId="urn:microsoft.com/office/officeart/2005/8/layout/orgChart1"/>
    <dgm:cxn modelId="{8F075CD2-97F7-7243-B428-45E106B6716D}" type="presParOf" srcId="{AC09C6E3-3988-404A-81EB-71F68C7E8893}" destId="{AC78D165-CE88-CE4F-84B8-007D8085A517}" srcOrd="0" destOrd="0" presId="urn:microsoft.com/office/officeart/2005/8/layout/orgChart1"/>
    <dgm:cxn modelId="{5DC736E4-7186-244F-89C7-1D8D34B5BC5D}" type="presParOf" srcId="{AC78D165-CE88-CE4F-84B8-007D8085A517}" destId="{FA56383B-AE0E-C742-9086-1CB4653D22C9}" srcOrd="0" destOrd="0" presId="urn:microsoft.com/office/officeart/2005/8/layout/orgChart1"/>
    <dgm:cxn modelId="{3439A825-267F-F740-8C23-BCBCB4A21817}" type="presParOf" srcId="{FA56383B-AE0E-C742-9086-1CB4653D22C9}" destId="{A07329A9-8D70-8B44-9523-5EEDF8747619}" srcOrd="0" destOrd="0" presId="urn:microsoft.com/office/officeart/2005/8/layout/orgChart1"/>
    <dgm:cxn modelId="{E57AC0CD-D823-C248-AF4D-ABD03C90135C}" type="presParOf" srcId="{FA56383B-AE0E-C742-9086-1CB4653D22C9}" destId="{3D226E4F-4F77-6C49-A934-12D05738A676}" srcOrd="1" destOrd="0" presId="urn:microsoft.com/office/officeart/2005/8/layout/orgChart1"/>
    <dgm:cxn modelId="{CC500851-FF87-564E-83BC-DBAAA374958A}" type="presParOf" srcId="{AC78D165-CE88-CE4F-84B8-007D8085A517}" destId="{B7CED5FC-9C1F-7943-B8A3-FC59734E313A}" srcOrd="1" destOrd="0" presId="urn:microsoft.com/office/officeart/2005/8/layout/orgChart1"/>
    <dgm:cxn modelId="{5B6519B5-7F30-6641-8D26-9FB7AE6A236D}" type="presParOf" srcId="{AC78D165-CE88-CE4F-84B8-007D8085A517}" destId="{5AA1CAC3-0098-1942-8644-404658E110A1}" srcOrd="2" destOrd="0" presId="urn:microsoft.com/office/officeart/2005/8/layout/orgChart1"/>
    <dgm:cxn modelId="{9B1243C1-EDF1-1847-8B30-F879E80238AB}" type="presParOf" srcId="{5AA1CAC3-0098-1942-8644-404658E110A1}" destId="{D86479CA-8D0A-C74F-92DA-4DE4E06BA901}" srcOrd="0" destOrd="0" presId="urn:microsoft.com/office/officeart/2005/8/layout/orgChart1"/>
    <dgm:cxn modelId="{9000B12C-0E8C-8D40-916D-702C6952B57A}" type="presParOf" srcId="{5AA1CAC3-0098-1942-8644-404658E110A1}" destId="{E9F9DD13-6C04-664E-BF5A-A69A126E82A9}" srcOrd="1" destOrd="0" presId="urn:microsoft.com/office/officeart/2005/8/layout/orgChart1"/>
    <dgm:cxn modelId="{72E06786-7361-064A-BA15-3FF3E3201275}" type="presParOf" srcId="{E9F9DD13-6C04-664E-BF5A-A69A126E82A9}" destId="{92776407-4A81-2546-BDE1-7467D508D421}" srcOrd="0" destOrd="0" presId="urn:microsoft.com/office/officeart/2005/8/layout/orgChart1"/>
    <dgm:cxn modelId="{091308FB-5DEB-D94B-B0FA-521CF81A181E}" type="presParOf" srcId="{92776407-4A81-2546-BDE1-7467D508D421}" destId="{F921D883-11B9-8C48-BA63-9197A3D94FC0}" srcOrd="0" destOrd="0" presId="urn:microsoft.com/office/officeart/2005/8/layout/orgChart1"/>
    <dgm:cxn modelId="{3DFDBAF2-1DA4-2747-9D14-67977E8308B7}" type="presParOf" srcId="{92776407-4A81-2546-BDE1-7467D508D421}" destId="{577AD8DE-0ECE-EF47-9916-D389EAA097D0}" srcOrd="1" destOrd="0" presId="urn:microsoft.com/office/officeart/2005/8/layout/orgChart1"/>
    <dgm:cxn modelId="{1EB149A8-463A-4642-9149-CC87DF539F0E}" type="presParOf" srcId="{E9F9DD13-6C04-664E-BF5A-A69A126E82A9}" destId="{E39F32CF-B7C7-1C44-A163-DA46083B8D90}" srcOrd="1" destOrd="0" presId="urn:microsoft.com/office/officeart/2005/8/layout/orgChart1"/>
    <dgm:cxn modelId="{CB6EB84E-81BC-C24C-9D05-5CBC3733357C}" type="presParOf" srcId="{E9F9DD13-6C04-664E-BF5A-A69A126E82A9}" destId="{FCD64339-F383-CC42-83E7-F2CB3E12CCD6}" srcOrd="2" destOrd="0" presId="urn:microsoft.com/office/officeart/2005/8/layout/orgChart1"/>
    <dgm:cxn modelId="{8C657D7A-5111-AB45-B278-368D646D82CE}" type="presParOf" srcId="{5AA1CAC3-0098-1942-8644-404658E110A1}" destId="{091778B3-C35B-644B-A528-744DD619E882}" srcOrd="2" destOrd="0" presId="urn:microsoft.com/office/officeart/2005/8/layout/orgChart1"/>
    <dgm:cxn modelId="{9F580997-7A60-6F4D-B356-0371140B498D}" type="presParOf" srcId="{5AA1CAC3-0098-1942-8644-404658E110A1}" destId="{685A6EF2-5563-2247-9DC1-74E2B690C8A4}" srcOrd="3" destOrd="0" presId="urn:microsoft.com/office/officeart/2005/8/layout/orgChart1"/>
    <dgm:cxn modelId="{B0C443D8-6710-DC40-AD02-A090AF917063}" type="presParOf" srcId="{685A6EF2-5563-2247-9DC1-74E2B690C8A4}" destId="{8AF2A797-4C29-264B-8EF8-ECF30DE761B3}" srcOrd="0" destOrd="0" presId="urn:microsoft.com/office/officeart/2005/8/layout/orgChart1"/>
    <dgm:cxn modelId="{3C764397-6220-E346-8D93-176AC11E1FC9}" type="presParOf" srcId="{8AF2A797-4C29-264B-8EF8-ECF30DE761B3}" destId="{22129FD8-2161-5E4E-9585-5F3A695C0081}" srcOrd="0" destOrd="0" presId="urn:microsoft.com/office/officeart/2005/8/layout/orgChart1"/>
    <dgm:cxn modelId="{ABEA18A5-CC94-2A44-AB8A-36F9A82CD910}" type="presParOf" srcId="{8AF2A797-4C29-264B-8EF8-ECF30DE761B3}" destId="{99427CAA-8CD0-9449-A739-76AFE3B7A6A6}" srcOrd="1" destOrd="0" presId="urn:microsoft.com/office/officeart/2005/8/layout/orgChart1"/>
    <dgm:cxn modelId="{8983DA13-003C-0349-B035-D8DF1F59173B}" type="presParOf" srcId="{685A6EF2-5563-2247-9DC1-74E2B690C8A4}" destId="{BF14FA14-5FAF-D449-B4E9-E88FE00FFBED}" srcOrd="1" destOrd="0" presId="urn:microsoft.com/office/officeart/2005/8/layout/orgChart1"/>
    <dgm:cxn modelId="{E8EC23B3-A305-0643-9618-265774D1172D}" type="presParOf" srcId="{BF14FA14-5FAF-D449-B4E9-E88FE00FFBED}" destId="{FD435F80-8803-CF4B-A318-98C9988901BA}" srcOrd="0" destOrd="0" presId="urn:microsoft.com/office/officeart/2005/8/layout/orgChart1"/>
    <dgm:cxn modelId="{065E24AD-2E77-5C48-8058-12CA4DA01C3A}" type="presParOf" srcId="{BF14FA14-5FAF-D449-B4E9-E88FE00FFBED}" destId="{DC1E3F61-0DD8-5A4E-A0D3-3176F35276EB}" srcOrd="1" destOrd="0" presId="urn:microsoft.com/office/officeart/2005/8/layout/orgChart1"/>
    <dgm:cxn modelId="{FEC65D41-B57C-6843-94CB-080AD8B84D78}" type="presParOf" srcId="{DC1E3F61-0DD8-5A4E-A0D3-3176F35276EB}" destId="{A3B2FB7B-7A17-7448-A3A5-AD606A244399}" srcOrd="0" destOrd="0" presId="urn:microsoft.com/office/officeart/2005/8/layout/orgChart1"/>
    <dgm:cxn modelId="{FDD5467C-1064-1640-815F-F895A8A7AADD}" type="presParOf" srcId="{A3B2FB7B-7A17-7448-A3A5-AD606A244399}" destId="{0A45BCCA-B34D-7B41-9A9F-CA076230DF5B}" srcOrd="0" destOrd="0" presId="urn:microsoft.com/office/officeart/2005/8/layout/orgChart1"/>
    <dgm:cxn modelId="{85D9812B-A535-7B4B-B47B-513C0E4E8935}" type="presParOf" srcId="{A3B2FB7B-7A17-7448-A3A5-AD606A244399}" destId="{9F95C37A-3C54-7047-BA05-617AE79D9C44}" srcOrd="1" destOrd="0" presId="urn:microsoft.com/office/officeart/2005/8/layout/orgChart1"/>
    <dgm:cxn modelId="{9CC7FC62-F8FA-FD49-9244-A0C5BC59FF57}" type="presParOf" srcId="{DC1E3F61-0DD8-5A4E-A0D3-3176F35276EB}" destId="{0710B92B-F8AC-DE48-9F9E-E006DAF9F4D3}" srcOrd="1" destOrd="0" presId="urn:microsoft.com/office/officeart/2005/8/layout/orgChart1"/>
    <dgm:cxn modelId="{608A423C-5D32-4B4E-B86E-102CAB2E79E8}" type="presParOf" srcId="{DC1E3F61-0DD8-5A4E-A0D3-3176F35276EB}" destId="{FAF8FC35-41AA-184B-B72B-41F36DFA61CA}" srcOrd="2" destOrd="0" presId="urn:microsoft.com/office/officeart/2005/8/layout/orgChart1"/>
    <dgm:cxn modelId="{22754CCA-EF2D-8741-9896-5A4C169A59A9}" type="presParOf" srcId="{BF14FA14-5FAF-D449-B4E9-E88FE00FFBED}" destId="{842BBDD0-9132-E94A-B22E-D947EAEEA3E9}" srcOrd="2" destOrd="0" presId="urn:microsoft.com/office/officeart/2005/8/layout/orgChart1"/>
    <dgm:cxn modelId="{C339ED0B-11C5-5C4E-99CD-E2225B8602E2}" type="presParOf" srcId="{BF14FA14-5FAF-D449-B4E9-E88FE00FFBED}" destId="{A7563580-2748-D145-BBA1-C601E2CF3DBE}" srcOrd="3" destOrd="0" presId="urn:microsoft.com/office/officeart/2005/8/layout/orgChart1"/>
    <dgm:cxn modelId="{0E8F4DA8-E48A-9B41-8E41-47F410BAC6F1}" type="presParOf" srcId="{A7563580-2748-D145-BBA1-C601E2CF3DBE}" destId="{2ED694A0-57AF-AA48-B550-130D5F9E997F}" srcOrd="0" destOrd="0" presId="urn:microsoft.com/office/officeart/2005/8/layout/orgChart1"/>
    <dgm:cxn modelId="{599CD53B-F3F4-8A48-A9F7-C415FC98B983}" type="presParOf" srcId="{2ED694A0-57AF-AA48-B550-130D5F9E997F}" destId="{A3EC753A-6C0C-4740-B049-E102312279C5}" srcOrd="0" destOrd="0" presId="urn:microsoft.com/office/officeart/2005/8/layout/orgChart1"/>
    <dgm:cxn modelId="{600F6279-2FEE-3A49-A350-AECB3CA6AFB8}" type="presParOf" srcId="{2ED694A0-57AF-AA48-B550-130D5F9E997F}" destId="{D4565C55-C88A-7A40-9444-EB7B17897640}" srcOrd="1" destOrd="0" presId="urn:microsoft.com/office/officeart/2005/8/layout/orgChart1"/>
    <dgm:cxn modelId="{98C6A597-BD24-3949-8BCF-ADF807A45E22}" type="presParOf" srcId="{A7563580-2748-D145-BBA1-C601E2CF3DBE}" destId="{3CD97A15-0F67-7040-8F1A-FC8D15BFBA81}" srcOrd="1" destOrd="0" presId="urn:microsoft.com/office/officeart/2005/8/layout/orgChart1"/>
    <dgm:cxn modelId="{3F5F7D0E-E147-DF4B-B928-BFBA690FF253}" type="presParOf" srcId="{A7563580-2748-D145-BBA1-C601E2CF3DBE}" destId="{54DBDA00-A6E4-C747-ACFD-47042E4C1C73}" srcOrd="2" destOrd="0" presId="urn:microsoft.com/office/officeart/2005/8/layout/orgChart1"/>
    <dgm:cxn modelId="{FA72A5B7-7AB0-0E40-8423-8D2D20B917AB}" type="presParOf" srcId="{BF14FA14-5FAF-D449-B4E9-E88FE00FFBED}" destId="{821F983C-D054-8C44-8C0F-DFE336891319}" srcOrd="4" destOrd="0" presId="urn:microsoft.com/office/officeart/2005/8/layout/orgChart1"/>
    <dgm:cxn modelId="{49069D8B-F7C6-4A43-8ED3-A448C663BF63}" type="presParOf" srcId="{BF14FA14-5FAF-D449-B4E9-E88FE00FFBED}" destId="{EADFF5D5-FE92-A040-A2CA-1C5CA9191187}" srcOrd="5" destOrd="0" presId="urn:microsoft.com/office/officeart/2005/8/layout/orgChart1"/>
    <dgm:cxn modelId="{6D9678D9-41A6-E54C-8C84-DE86173EEA70}" type="presParOf" srcId="{EADFF5D5-FE92-A040-A2CA-1C5CA9191187}" destId="{86D6CB9B-012B-AC43-87C5-CDDF271C3504}" srcOrd="0" destOrd="0" presId="urn:microsoft.com/office/officeart/2005/8/layout/orgChart1"/>
    <dgm:cxn modelId="{127AFF6B-64E0-E940-B825-2C11921ABB34}" type="presParOf" srcId="{86D6CB9B-012B-AC43-87C5-CDDF271C3504}" destId="{7CCC6B48-197A-6841-B72D-CDF8A2A49364}" srcOrd="0" destOrd="0" presId="urn:microsoft.com/office/officeart/2005/8/layout/orgChart1"/>
    <dgm:cxn modelId="{E2FC2DF2-6A7D-6942-8585-4EE418C8E9FB}" type="presParOf" srcId="{86D6CB9B-012B-AC43-87C5-CDDF271C3504}" destId="{3B294275-B91F-B84B-A3FF-978C3BA2B795}" srcOrd="1" destOrd="0" presId="urn:microsoft.com/office/officeart/2005/8/layout/orgChart1"/>
    <dgm:cxn modelId="{CA36DBD7-C547-C34C-B1E6-30628DB26F4A}" type="presParOf" srcId="{EADFF5D5-FE92-A040-A2CA-1C5CA9191187}" destId="{92454C51-012C-0049-BC52-87CED508C202}" srcOrd="1" destOrd="0" presId="urn:microsoft.com/office/officeart/2005/8/layout/orgChart1"/>
    <dgm:cxn modelId="{11C3193A-4219-AF4D-874E-58F37FAAA6F1}" type="presParOf" srcId="{EADFF5D5-FE92-A040-A2CA-1C5CA9191187}" destId="{2E26F70A-8394-9B46-A8DA-68EBF56E390C}" srcOrd="2" destOrd="0" presId="urn:microsoft.com/office/officeart/2005/8/layout/orgChart1"/>
    <dgm:cxn modelId="{F2E6A25A-61DF-A84F-BD47-4E5516727EDE}" type="presParOf" srcId="{685A6EF2-5563-2247-9DC1-74E2B690C8A4}" destId="{C672913D-C534-9A49-98F5-C364F392EAF3}" srcOrd="2" destOrd="0" presId="urn:microsoft.com/office/officeart/2005/8/layout/orgChar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BD629A7-95B9-9246-8D65-9256E87C2D23}" type="doc">
      <dgm:prSet loTypeId="urn:microsoft.com/office/officeart/2005/8/layout/orgChart1" loCatId="" qsTypeId="urn:microsoft.com/office/officeart/2005/8/quickstyle/simple1" qsCatId="simple" csTypeId="urn:microsoft.com/office/officeart/2005/8/colors/accent1_2" csCatId="accent1" phldr="1"/>
      <dgm:spPr/>
      <dgm:t>
        <a:bodyPr/>
        <a:lstStyle/>
        <a:p>
          <a:endParaRPr lang="es-MX"/>
        </a:p>
      </dgm:t>
    </dgm:pt>
    <dgm:pt modelId="{0F3850C6-2CCD-0B45-A6F0-91BFBECA8804}">
      <dgm:prSet phldrT="[Texto]" custT="1"/>
      <dgm:spPr/>
      <dgm:t>
        <a:bodyPr/>
        <a:lstStyle/>
        <a:p>
          <a:r>
            <a:rPr lang="es-MX" sz="1600" dirty="0">
              <a:latin typeface="Tahoma" panose="020B0604030504040204" pitchFamily="34" charset="0"/>
              <a:ea typeface="Tahoma" panose="020B0604030504040204" pitchFamily="34" charset="0"/>
              <a:cs typeface="Tahoma" panose="020B0604030504040204" pitchFamily="34" charset="0"/>
            </a:rPr>
            <a:t>Organización</a:t>
          </a:r>
        </a:p>
      </dgm:t>
    </dgm:pt>
    <dgm:pt modelId="{1B83AF5A-B15E-AF45-BA5B-A77499FBEFBF}" type="parTrans" cxnId="{ED3262CA-8C99-9840-8D10-910FF25A070D}">
      <dgm:prSet/>
      <dgm:spPr/>
      <dgm:t>
        <a:bodyPr/>
        <a:lstStyle/>
        <a:p>
          <a:endParaRPr lang="es-MX" sz="1600">
            <a:latin typeface="Tahoma" panose="020B0604030504040204" pitchFamily="34" charset="0"/>
            <a:ea typeface="Tahoma" panose="020B0604030504040204" pitchFamily="34" charset="0"/>
            <a:cs typeface="Tahoma" panose="020B0604030504040204" pitchFamily="34" charset="0"/>
          </a:endParaRPr>
        </a:p>
      </dgm:t>
    </dgm:pt>
    <dgm:pt modelId="{516098DA-1772-CF41-BED5-D5C0D32E5641}" type="sibTrans" cxnId="{ED3262CA-8C99-9840-8D10-910FF25A070D}">
      <dgm:prSet/>
      <dgm:spPr/>
      <dgm:t>
        <a:bodyPr/>
        <a:lstStyle/>
        <a:p>
          <a:endParaRPr lang="es-MX" sz="1600">
            <a:latin typeface="Tahoma" panose="020B0604030504040204" pitchFamily="34" charset="0"/>
            <a:ea typeface="Tahoma" panose="020B0604030504040204" pitchFamily="34" charset="0"/>
            <a:cs typeface="Tahoma" panose="020B0604030504040204" pitchFamily="34" charset="0"/>
          </a:endParaRPr>
        </a:p>
      </dgm:t>
    </dgm:pt>
    <dgm:pt modelId="{AC55C919-0EF7-B04E-BF25-C09F55AA2D4E}" type="asst">
      <dgm:prSet phldrT="[Texto]" custT="1"/>
      <dgm:spPr/>
      <dgm:t>
        <a:bodyPr/>
        <a:lstStyle/>
        <a:p>
          <a:r>
            <a:rPr lang="es-MX" sz="1600" dirty="0">
              <a:latin typeface="Tahoma" panose="020B0604030504040204" pitchFamily="34" charset="0"/>
              <a:ea typeface="Tahoma" panose="020B0604030504040204" pitchFamily="34" charset="0"/>
              <a:cs typeface="Tahoma" panose="020B0604030504040204" pitchFamily="34" charset="0"/>
            </a:rPr>
            <a:t>TI</a:t>
          </a:r>
        </a:p>
      </dgm:t>
    </dgm:pt>
    <dgm:pt modelId="{56EFA17A-973C-4848-9FE3-BD1C99B87CEC}" type="parTrans" cxnId="{B17CB3BD-5721-5C4E-AC63-34EE5AD286C9}">
      <dgm:prSet/>
      <dgm:spPr/>
      <dgm:t>
        <a:bodyPr/>
        <a:lstStyle/>
        <a:p>
          <a:endParaRPr lang="es-MX" sz="1600">
            <a:latin typeface="Tahoma" panose="020B0604030504040204" pitchFamily="34" charset="0"/>
            <a:ea typeface="Tahoma" panose="020B0604030504040204" pitchFamily="34" charset="0"/>
            <a:cs typeface="Tahoma" panose="020B0604030504040204" pitchFamily="34" charset="0"/>
          </a:endParaRPr>
        </a:p>
      </dgm:t>
    </dgm:pt>
    <dgm:pt modelId="{30012140-253B-9C4C-A988-81CB9A38F61E}" type="sibTrans" cxnId="{B17CB3BD-5721-5C4E-AC63-34EE5AD286C9}">
      <dgm:prSet/>
      <dgm:spPr/>
      <dgm:t>
        <a:bodyPr/>
        <a:lstStyle/>
        <a:p>
          <a:endParaRPr lang="es-MX" sz="1600">
            <a:latin typeface="Tahoma" panose="020B0604030504040204" pitchFamily="34" charset="0"/>
            <a:ea typeface="Tahoma" panose="020B0604030504040204" pitchFamily="34" charset="0"/>
            <a:cs typeface="Tahoma" panose="020B0604030504040204" pitchFamily="34" charset="0"/>
          </a:endParaRPr>
        </a:p>
      </dgm:t>
    </dgm:pt>
    <dgm:pt modelId="{23F3455A-C89C-0646-8433-E31494654C73}">
      <dgm:prSet phldrT="[Texto]" custT="1"/>
      <dgm:spPr/>
      <dgm:t>
        <a:bodyPr/>
        <a:lstStyle/>
        <a:p>
          <a:r>
            <a:rPr lang="es-MX" sz="1600" dirty="0">
              <a:latin typeface="Tahoma" panose="020B0604030504040204" pitchFamily="34" charset="0"/>
              <a:ea typeface="Tahoma" panose="020B0604030504040204" pitchFamily="34" charset="0"/>
              <a:cs typeface="Tahoma" panose="020B0604030504040204" pitchFamily="34" charset="0"/>
            </a:rPr>
            <a:t>Gobierno de Datos</a:t>
          </a:r>
        </a:p>
      </dgm:t>
    </dgm:pt>
    <dgm:pt modelId="{5A98071A-ED77-7844-BC90-7E45C78C0628}" type="parTrans" cxnId="{21D5F1E8-CF89-D448-B273-8D7839FFD1AC}">
      <dgm:prSet/>
      <dgm:spPr/>
      <dgm:t>
        <a:bodyPr/>
        <a:lstStyle/>
        <a:p>
          <a:endParaRPr lang="es-MX" sz="1600">
            <a:latin typeface="Tahoma" panose="020B0604030504040204" pitchFamily="34" charset="0"/>
            <a:ea typeface="Tahoma" panose="020B0604030504040204" pitchFamily="34" charset="0"/>
            <a:cs typeface="Tahoma" panose="020B0604030504040204" pitchFamily="34" charset="0"/>
          </a:endParaRPr>
        </a:p>
      </dgm:t>
    </dgm:pt>
    <dgm:pt modelId="{9D8D3E17-16C2-694B-9185-7AAB1A51AC62}" type="sibTrans" cxnId="{21D5F1E8-CF89-D448-B273-8D7839FFD1AC}">
      <dgm:prSet/>
      <dgm:spPr/>
      <dgm:t>
        <a:bodyPr/>
        <a:lstStyle/>
        <a:p>
          <a:endParaRPr lang="es-MX" sz="1600">
            <a:latin typeface="Tahoma" panose="020B0604030504040204" pitchFamily="34" charset="0"/>
            <a:ea typeface="Tahoma" panose="020B0604030504040204" pitchFamily="34" charset="0"/>
            <a:cs typeface="Tahoma" panose="020B0604030504040204" pitchFamily="34" charset="0"/>
          </a:endParaRPr>
        </a:p>
      </dgm:t>
    </dgm:pt>
    <dgm:pt modelId="{07F5487C-C269-1B48-9C4E-D28B06D9EF23}">
      <dgm:prSet phldrT="[Texto]" custT="1"/>
      <dgm:spPr/>
      <dgm:t>
        <a:bodyPr/>
        <a:lstStyle/>
        <a:p>
          <a:r>
            <a:rPr lang="es-MX" sz="1600" dirty="0">
              <a:latin typeface="Tahoma" panose="020B0604030504040204" pitchFamily="34" charset="0"/>
              <a:ea typeface="Tahoma" panose="020B0604030504040204" pitchFamily="34" charset="0"/>
              <a:cs typeface="Tahoma" panose="020B0604030504040204" pitchFamily="34" charset="0"/>
            </a:rPr>
            <a:t>Business Intelligence</a:t>
          </a:r>
        </a:p>
      </dgm:t>
    </dgm:pt>
    <dgm:pt modelId="{E5BB3A48-73E4-584D-BBEE-198D50B09999}" type="parTrans" cxnId="{8093C65B-0C92-2947-8084-BAA434C4D99E}">
      <dgm:prSet/>
      <dgm:spPr/>
      <dgm:t>
        <a:bodyPr/>
        <a:lstStyle/>
        <a:p>
          <a:endParaRPr lang="es-MX" sz="1600">
            <a:latin typeface="Tahoma" panose="020B0604030504040204" pitchFamily="34" charset="0"/>
            <a:ea typeface="Tahoma" panose="020B0604030504040204" pitchFamily="34" charset="0"/>
            <a:cs typeface="Tahoma" panose="020B0604030504040204" pitchFamily="34" charset="0"/>
          </a:endParaRPr>
        </a:p>
      </dgm:t>
    </dgm:pt>
    <dgm:pt modelId="{1E496852-7DE4-1645-9CFC-C49788A65844}" type="sibTrans" cxnId="{8093C65B-0C92-2947-8084-BAA434C4D99E}">
      <dgm:prSet/>
      <dgm:spPr/>
      <dgm:t>
        <a:bodyPr/>
        <a:lstStyle/>
        <a:p>
          <a:endParaRPr lang="es-MX" sz="1600">
            <a:latin typeface="Tahoma" panose="020B0604030504040204" pitchFamily="34" charset="0"/>
            <a:ea typeface="Tahoma" panose="020B0604030504040204" pitchFamily="34" charset="0"/>
            <a:cs typeface="Tahoma" panose="020B0604030504040204" pitchFamily="34" charset="0"/>
          </a:endParaRPr>
        </a:p>
      </dgm:t>
    </dgm:pt>
    <dgm:pt modelId="{F619C1FA-DC81-DB49-9597-0E327E10EAA8}">
      <dgm:prSet phldrT="[Texto]" custT="1"/>
      <dgm:spPr/>
      <dgm:t>
        <a:bodyPr/>
        <a:lstStyle/>
        <a:p>
          <a:r>
            <a:rPr lang="es-MX" sz="1600" dirty="0">
              <a:latin typeface="Tahoma" panose="020B0604030504040204" pitchFamily="34" charset="0"/>
              <a:ea typeface="Tahoma" panose="020B0604030504040204" pitchFamily="34" charset="0"/>
              <a:cs typeface="Tahoma" panose="020B0604030504040204" pitchFamily="34" charset="0"/>
            </a:rPr>
            <a:t>Advanced Analytics</a:t>
          </a:r>
        </a:p>
      </dgm:t>
    </dgm:pt>
    <dgm:pt modelId="{F0BE00CA-0FCD-F049-ACFE-7A1942EEE854}" type="parTrans" cxnId="{EF2552A8-43F7-F943-BE19-DAF3AF7F6894}">
      <dgm:prSet/>
      <dgm:spPr/>
      <dgm:t>
        <a:bodyPr/>
        <a:lstStyle/>
        <a:p>
          <a:endParaRPr lang="es-MX" sz="1600">
            <a:latin typeface="Tahoma" panose="020B0604030504040204" pitchFamily="34" charset="0"/>
            <a:ea typeface="Tahoma" panose="020B0604030504040204" pitchFamily="34" charset="0"/>
            <a:cs typeface="Tahoma" panose="020B0604030504040204" pitchFamily="34" charset="0"/>
          </a:endParaRPr>
        </a:p>
      </dgm:t>
    </dgm:pt>
    <dgm:pt modelId="{2061F397-645B-4443-9A1A-67E606639A79}" type="sibTrans" cxnId="{EF2552A8-43F7-F943-BE19-DAF3AF7F6894}">
      <dgm:prSet/>
      <dgm:spPr/>
      <dgm:t>
        <a:bodyPr/>
        <a:lstStyle/>
        <a:p>
          <a:endParaRPr lang="es-MX" sz="1600">
            <a:latin typeface="Tahoma" panose="020B0604030504040204" pitchFamily="34" charset="0"/>
            <a:ea typeface="Tahoma" panose="020B0604030504040204" pitchFamily="34" charset="0"/>
            <a:cs typeface="Tahoma" panose="020B0604030504040204" pitchFamily="34" charset="0"/>
          </a:endParaRPr>
        </a:p>
      </dgm:t>
    </dgm:pt>
    <dgm:pt modelId="{3C91DF7D-06ED-9843-BB90-29F0166B3E1E}" type="asst">
      <dgm:prSet custT="1"/>
      <dgm:spPr/>
      <dgm:t>
        <a:bodyPr/>
        <a:lstStyle/>
        <a:p>
          <a:r>
            <a:rPr lang="es-MX" sz="1600" dirty="0">
              <a:latin typeface="Tahoma" panose="020B0604030504040204" pitchFamily="34" charset="0"/>
              <a:ea typeface="Tahoma" panose="020B0604030504040204" pitchFamily="34" charset="0"/>
              <a:cs typeface="Tahoma" panose="020B0604030504040204" pitchFamily="34" charset="0"/>
            </a:rPr>
            <a:t>Analytics</a:t>
          </a:r>
        </a:p>
      </dgm:t>
    </dgm:pt>
    <dgm:pt modelId="{AD11B5C1-6E6B-734D-99E5-61892145077E}" type="parTrans" cxnId="{C66B097A-08E5-DA4A-B4D5-2C4B5B6DAD36}">
      <dgm:prSet/>
      <dgm:spPr/>
      <dgm:t>
        <a:bodyPr/>
        <a:lstStyle/>
        <a:p>
          <a:endParaRPr lang="es-MX" sz="1600">
            <a:latin typeface="Tahoma" panose="020B0604030504040204" pitchFamily="34" charset="0"/>
            <a:ea typeface="Tahoma" panose="020B0604030504040204" pitchFamily="34" charset="0"/>
            <a:cs typeface="Tahoma" panose="020B0604030504040204" pitchFamily="34" charset="0"/>
          </a:endParaRPr>
        </a:p>
      </dgm:t>
    </dgm:pt>
    <dgm:pt modelId="{6D9046BD-0FDB-9443-B2E2-24C6E084C5CE}" type="sibTrans" cxnId="{C66B097A-08E5-DA4A-B4D5-2C4B5B6DAD36}">
      <dgm:prSet/>
      <dgm:spPr/>
      <dgm:t>
        <a:bodyPr/>
        <a:lstStyle/>
        <a:p>
          <a:endParaRPr lang="es-MX" sz="1600">
            <a:latin typeface="Tahoma" panose="020B0604030504040204" pitchFamily="34" charset="0"/>
            <a:ea typeface="Tahoma" panose="020B0604030504040204" pitchFamily="34" charset="0"/>
            <a:cs typeface="Tahoma" panose="020B0604030504040204" pitchFamily="34" charset="0"/>
          </a:endParaRPr>
        </a:p>
      </dgm:t>
    </dgm:pt>
    <dgm:pt modelId="{AC09C6E3-3988-404A-81EB-71F68C7E8893}" type="pres">
      <dgm:prSet presAssocID="{FBD629A7-95B9-9246-8D65-9256E87C2D23}" presName="hierChild1" presStyleCnt="0">
        <dgm:presLayoutVars>
          <dgm:orgChart val="1"/>
          <dgm:chPref val="1"/>
          <dgm:dir/>
          <dgm:animOne val="branch"/>
          <dgm:animLvl val="lvl"/>
          <dgm:resizeHandles/>
        </dgm:presLayoutVars>
      </dgm:prSet>
      <dgm:spPr/>
    </dgm:pt>
    <dgm:pt modelId="{AC78D165-CE88-CE4F-84B8-007D8085A517}" type="pres">
      <dgm:prSet presAssocID="{0F3850C6-2CCD-0B45-A6F0-91BFBECA8804}" presName="hierRoot1" presStyleCnt="0">
        <dgm:presLayoutVars>
          <dgm:hierBranch val="init"/>
        </dgm:presLayoutVars>
      </dgm:prSet>
      <dgm:spPr/>
    </dgm:pt>
    <dgm:pt modelId="{FA56383B-AE0E-C742-9086-1CB4653D22C9}" type="pres">
      <dgm:prSet presAssocID="{0F3850C6-2CCD-0B45-A6F0-91BFBECA8804}" presName="rootComposite1" presStyleCnt="0"/>
      <dgm:spPr/>
    </dgm:pt>
    <dgm:pt modelId="{A07329A9-8D70-8B44-9523-5EEDF8747619}" type="pres">
      <dgm:prSet presAssocID="{0F3850C6-2CCD-0B45-A6F0-91BFBECA8804}" presName="rootText1" presStyleLbl="node0" presStyleIdx="0" presStyleCnt="1" custScaleX="129324">
        <dgm:presLayoutVars>
          <dgm:chPref val="3"/>
        </dgm:presLayoutVars>
      </dgm:prSet>
      <dgm:spPr/>
    </dgm:pt>
    <dgm:pt modelId="{3D226E4F-4F77-6C49-A934-12D05738A676}" type="pres">
      <dgm:prSet presAssocID="{0F3850C6-2CCD-0B45-A6F0-91BFBECA8804}" presName="rootConnector1" presStyleLbl="node1" presStyleIdx="0" presStyleCnt="0"/>
      <dgm:spPr/>
    </dgm:pt>
    <dgm:pt modelId="{B7CED5FC-9C1F-7943-B8A3-FC59734E313A}" type="pres">
      <dgm:prSet presAssocID="{0F3850C6-2CCD-0B45-A6F0-91BFBECA8804}" presName="hierChild2" presStyleCnt="0"/>
      <dgm:spPr/>
    </dgm:pt>
    <dgm:pt modelId="{5AA1CAC3-0098-1942-8644-404658E110A1}" type="pres">
      <dgm:prSet presAssocID="{0F3850C6-2CCD-0B45-A6F0-91BFBECA8804}" presName="hierChild3" presStyleCnt="0"/>
      <dgm:spPr/>
    </dgm:pt>
    <dgm:pt modelId="{D86479CA-8D0A-C74F-92DA-4DE4E06BA901}" type="pres">
      <dgm:prSet presAssocID="{56EFA17A-973C-4848-9FE3-BD1C99B87CEC}" presName="Name111" presStyleLbl="parChTrans1D2" presStyleIdx="0" presStyleCnt="2"/>
      <dgm:spPr/>
    </dgm:pt>
    <dgm:pt modelId="{E9F9DD13-6C04-664E-BF5A-A69A126E82A9}" type="pres">
      <dgm:prSet presAssocID="{AC55C919-0EF7-B04E-BF25-C09F55AA2D4E}" presName="hierRoot3" presStyleCnt="0">
        <dgm:presLayoutVars>
          <dgm:hierBranch val="init"/>
        </dgm:presLayoutVars>
      </dgm:prSet>
      <dgm:spPr/>
    </dgm:pt>
    <dgm:pt modelId="{92776407-4A81-2546-BDE1-7467D508D421}" type="pres">
      <dgm:prSet presAssocID="{AC55C919-0EF7-B04E-BF25-C09F55AA2D4E}" presName="rootComposite3" presStyleCnt="0"/>
      <dgm:spPr/>
    </dgm:pt>
    <dgm:pt modelId="{F921D883-11B9-8C48-BA63-9197A3D94FC0}" type="pres">
      <dgm:prSet presAssocID="{AC55C919-0EF7-B04E-BF25-C09F55AA2D4E}" presName="rootText3" presStyleLbl="asst1" presStyleIdx="0" presStyleCnt="2" custLinFactX="-27050" custLinFactNeighborX="-100000" custLinFactNeighborY="-8551">
        <dgm:presLayoutVars>
          <dgm:chPref val="3"/>
        </dgm:presLayoutVars>
      </dgm:prSet>
      <dgm:spPr/>
    </dgm:pt>
    <dgm:pt modelId="{577AD8DE-0ECE-EF47-9916-D389EAA097D0}" type="pres">
      <dgm:prSet presAssocID="{AC55C919-0EF7-B04E-BF25-C09F55AA2D4E}" presName="rootConnector3" presStyleLbl="asst1" presStyleIdx="0" presStyleCnt="2"/>
      <dgm:spPr/>
    </dgm:pt>
    <dgm:pt modelId="{E39F32CF-B7C7-1C44-A163-DA46083B8D90}" type="pres">
      <dgm:prSet presAssocID="{AC55C919-0EF7-B04E-BF25-C09F55AA2D4E}" presName="hierChild6" presStyleCnt="0"/>
      <dgm:spPr/>
    </dgm:pt>
    <dgm:pt modelId="{FCD64339-F383-CC42-83E7-F2CB3E12CCD6}" type="pres">
      <dgm:prSet presAssocID="{AC55C919-0EF7-B04E-BF25-C09F55AA2D4E}" presName="hierChild7" presStyleCnt="0"/>
      <dgm:spPr/>
    </dgm:pt>
    <dgm:pt modelId="{091778B3-C35B-644B-A528-744DD619E882}" type="pres">
      <dgm:prSet presAssocID="{AD11B5C1-6E6B-734D-99E5-61892145077E}" presName="Name111" presStyleLbl="parChTrans1D2" presStyleIdx="1" presStyleCnt="2"/>
      <dgm:spPr/>
    </dgm:pt>
    <dgm:pt modelId="{685A6EF2-5563-2247-9DC1-74E2B690C8A4}" type="pres">
      <dgm:prSet presAssocID="{3C91DF7D-06ED-9843-BB90-29F0166B3E1E}" presName="hierRoot3" presStyleCnt="0">
        <dgm:presLayoutVars>
          <dgm:hierBranch val="init"/>
        </dgm:presLayoutVars>
      </dgm:prSet>
      <dgm:spPr/>
    </dgm:pt>
    <dgm:pt modelId="{8AF2A797-4C29-264B-8EF8-ECF30DE761B3}" type="pres">
      <dgm:prSet presAssocID="{3C91DF7D-06ED-9843-BB90-29F0166B3E1E}" presName="rootComposite3" presStyleCnt="0"/>
      <dgm:spPr/>
    </dgm:pt>
    <dgm:pt modelId="{22129FD8-2161-5E4E-9585-5F3A695C0081}" type="pres">
      <dgm:prSet presAssocID="{3C91DF7D-06ED-9843-BB90-29F0166B3E1E}" presName="rootText3" presStyleLbl="asst1" presStyleIdx="1" presStyleCnt="2" custLinFactX="37757" custLinFactNeighborX="100000" custLinFactNeighborY="-8079">
        <dgm:presLayoutVars>
          <dgm:chPref val="3"/>
        </dgm:presLayoutVars>
      </dgm:prSet>
      <dgm:spPr/>
    </dgm:pt>
    <dgm:pt modelId="{99427CAA-8CD0-9449-A739-76AFE3B7A6A6}" type="pres">
      <dgm:prSet presAssocID="{3C91DF7D-06ED-9843-BB90-29F0166B3E1E}" presName="rootConnector3" presStyleLbl="asst1" presStyleIdx="1" presStyleCnt="2"/>
      <dgm:spPr/>
    </dgm:pt>
    <dgm:pt modelId="{BF14FA14-5FAF-D449-B4E9-E88FE00FFBED}" type="pres">
      <dgm:prSet presAssocID="{3C91DF7D-06ED-9843-BB90-29F0166B3E1E}" presName="hierChild6" presStyleCnt="0"/>
      <dgm:spPr/>
    </dgm:pt>
    <dgm:pt modelId="{FD435F80-8803-CF4B-A318-98C9988901BA}" type="pres">
      <dgm:prSet presAssocID="{5A98071A-ED77-7844-BC90-7E45C78C0628}" presName="Name37" presStyleLbl="parChTrans1D3" presStyleIdx="0" presStyleCnt="3"/>
      <dgm:spPr/>
    </dgm:pt>
    <dgm:pt modelId="{DC1E3F61-0DD8-5A4E-A0D3-3176F35276EB}" type="pres">
      <dgm:prSet presAssocID="{23F3455A-C89C-0646-8433-E31494654C73}" presName="hierRoot2" presStyleCnt="0">
        <dgm:presLayoutVars>
          <dgm:hierBranch val="init"/>
        </dgm:presLayoutVars>
      </dgm:prSet>
      <dgm:spPr/>
    </dgm:pt>
    <dgm:pt modelId="{A3B2FB7B-7A17-7448-A3A5-AD606A244399}" type="pres">
      <dgm:prSet presAssocID="{23F3455A-C89C-0646-8433-E31494654C73}" presName="rootComposite" presStyleCnt="0"/>
      <dgm:spPr/>
    </dgm:pt>
    <dgm:pt modelId="{0A45BCCA-B34D-7B41-9A9F-CA076230DF5B}" type="pres">
      <dgm:prSet presAssocID="{23F3455A-C89C-0646-8433-E31494654C73}" presName="rootText" presStyleLbl="node3" presStyleIdx="0" presStyleCnt="3" custLinFactNeighborX="-63520" custLinFactNeighborY="-19700">
        <dgm:presLayoutVars>
          <dgm:chPref val="3"/>
        </dgm:presLayoutVars>
      </dgm:prSet>
      <dgm:spPr/>
    </dgm:pt>
    <dgm:pt modelId="{9F95C37A-3C54-7047-BA05-617AE79D9C44}" type="pres">
      <dgm:prSet presAssocID="{23F3455A-C89C-0646-8433-E31494654C73}" presName="rootConnector" presStyleLbl="node3" presStyleIdx="0" presStyleCnt="3"/>
      <dgm:spPr/>
    </dgm:pt>
    <dgm:pt modelId="{0710B92B-F8AC-DE48-9F9E-E006DAF9F4D3}" type="pres">
      <dgm:prSet presAssocID="{23F3455A-C89C-0646-8433-E31494654C73}" presName="hierChild4" presStyleCnt="0"/>
      <dgm:spPr/>
    </dgm:pt>
    <dgm:pt modelId="{FAF8FC35-41AA-184B-B72B-41F36DFA61CA}" type="pres">
      <dgm:prSet presAssocID="{23F3455A-C89C-0646-8433-E31494654C73}" presName="hierChild5" presStyleCnt="0"/>
      <dgm:spPr/>
    </dgm:pt>
    <dgm:pt modelId="{842BBDD0-9132-E94A-B22E-D947EAEEA3E9}" type="pres">
      <dgm:prSet presAssocID="{E5BB3A48-73E4-584D-BBEE-198D50B09999}" presName="Name37" presStyleLbl="parChTrans1D3" presStyleIdx="1" presStyleCnt="3"/>
      <dgm:spPr/>
    </dgm:pt>
    <dgm:pt modelId="{A7563580-2748-D145-BBA1-C601E2CF3DBE}" type="pres">
      <dgm:prSet presAssocID="{07F5487C-C269-1B48-9C4E-D28B06D9EF23}" presName="hierRoot2" presStyleCnt="0">
        <dgm:presLayoutVars>
          <dgm:hierBranch val="init"/>
        </dgm:presLayoutVars>
      </dgm:prSet>
      <dgm:spPr/>
    </dgm:pt>
    <dgm:pt modelId="{2ED694A0-57AF-AA48-B550-130D5F9E997F}" type="pres">
      <dgm:prSet presAssocID="{07F5487C-C269-1B48-9C4E-D28B06D9EF23}" presName="rootComposite" presStyleCnt="0"/>
      <dgm:spPr/>
    </dgm:pt>
    <dgm:pt modelId="{A3EC753A-6C0C-4740-B049-E102312279C5}" type="pres">
      <dgm:prSet presAssocID="{07F5487C-C269-1B48-9C4E-D28B06D9EF23}" presName="rootText" presStyleLbl="node3" presStyleIdx="1" presStyleCnt="3" custLinFactX="31802" custLinFactY="-61700" custLinFactNeighborX="100000" custLinFactNeighborY="-100000">
        <dgm:presLayoutVars>
          <dgm:chPref val="3"/>
        </dgm:presLayoutVars>
      </dgm:prSet>
      <dgm:spPr/>
    </dgm:pt>
    <dgm:pt modelId="{D4565C55-C88A-7A40-9444-EB7B17897640}" type="pres">
      <dgm:prSet presAssocID="{07F5487C-C269-1B48-9C4E-D28B06D9EF23}" presName="rootConnector" presStyleLbl="node3" presStyleIdx="1" presStyleCnt="3"/>
      <dgm:spPr/>
    </dgm:pt>
    <dgm:pt modelId="{3CD97A15-0F67-7040-8F1A-FC8D15BFBA81}" type="pres">
      <dgm:prSet presAssocID="{07F5487C-C269-1B48-9C4E-D28B06D9EF23}" presName="hierChild4" presStyleCnt="0"/>
      <dgm:spPr/>
    </dgm:pt>
    <dgm:pt modelId="{54DBDA00-A6E4-C747-ACFD-47042E4C1C73}" type="pres">
      <dgm:prSet presAssocID="{07F5487C-C269-1B48-9C4E-D28B06D9EF23}" presName="hierChild5" presStyleCnt="0"/>
      <dgm:spPr/>
    </dgm:pt>
    <dgm:pt modelId="{821F983C-D054-8C44-8C0F-DFE336891319}" type="pres">
      <dgm:prSet presAssocID="{F0BE00CA-0FCD-F049-ACFE-7A1942EEE854}" presName="Name37" presStyleLbl="parChTrans1D3" presStyleIdx="2" presStyleCnt="3"/>
      <dgm:spPr/>
    </dgm:pt>
    <dgm:pt modelId="{EADFF5D5-FE92-A040-A2CA-1C5CA9191187}" type="pres">
      <dgm:prSet presAssocID="{F619C1FA-DC81-DB49-9597-0E327E10EAA8}" presName="hierRoot2" presStyleCnt="0">
        <dgm:presLayoutVars>
          <dgm:hierBranch val="init"/>
        </dgm:presLayoutVars>
      </dgm:prSet>
      <dgm:spPr/>
    </dgm:pt>
    <dgm:pt modelId="{86D6CB9B-012B-AC43-87C5-CDDF271C3504}" type="pres">
      <dgm:prSet presAssocID="{F619C1FA-DC81-DB49-9597-0E327E10EAA8}" presName="rootComposite" presStyleCnt="0"/>
      <dgm:spPr/>
    </dgm:pt>
    <dgm:pt modelId="{7CCC6B48-197A-6841-B72D-CDF8A2A49364}" type="pres">
      <dgm:prSet presAssocID="{F619C1FA-DC81-DB49-9597-0E327E10EAA8}" presName="rootText" presStyleLbl="node3" presStyleIdx="2" presStyleCnt="3" custLinFactX="32749" custLinFactY="-20912" custLinFactNeighborX="100000" custLinFactNeighborY="-100000">
        <dgm:presLayoutVars>
          <dgm:chPref val="3"/>
        </dgm:presLayoutVars>
      </dgm:prSet>
      <dgm:spPr/>
    </dgm:pt>
    <dgm:pt modelId="{3B294275-B91F-B84B-A3FF-978C3BA2B795}" type="pres">
      <dgm:prSet presAssocID="{F619C1FA-DC81-DB49-9597-0E327E10EAA8}" presName="rootConnector" presStyleLbl="node3" presStyleIdx="2" presStyleCnt="3"/>
      <dgm:spPr/>
    </dgm:pt>
    <dgm:pt modelId="{92454C51-012C-0049-BC52-87CED508C202}" type="pres">
      <dgm:prSet presAssocID="{F619C1FA-DC81-DB49-9597-0E327E10EAA8}" presName="hierChild4" presStyleCnt="0"/>
      <dgm:spPr/>
    </dgm:pt>
    <dgm:pt modelId="{2E26F70A-8394-9B46-A8DA-68EBF56E390C}" type="pres">
      <dgm:prSet presAssocID="{F619C1FA-DC81-DB49-9597-0E327E10EAA8}" presName="hierChild5" presStyleCnt="0"/>
      <dgm:spPr/>
    </dgm:pt>
    <dgm:pt modelId="{C672913D-C534-9A49-98F5-C364F392EAF3}" type="pres">
      <dgm:prSet presAssocID="{3C91DF7D-06ED-9843-BB90-29F0166B3E1E}" presName="hierChild7" presStyleCnt="0"/>
      <dgm:spPr/>
    </dgm:pt>
  </dgm:ptLst>
  <dgm:cxnLst>
    <dgm:cxn modelId="{D136990B-9FD5-594F-B517-9816CB9B8B79}" type="presOf" srcId="{5A98071A-ED77-7844-BC90-7E45C78C0628}" destId="{FD435F80-8803-CF4B-A318-98C9988901BA}" srcOrd="0" destOrd="0" presId="urn:microsoft.com/office/officeart/2005/8/layout/orgChart1"/>
    <dgm:cxn modelId="{DBE69F2B-F32F-1A4F-96EA-47955E9258BA}" type="presOf" srcId="{56EFA17A-973C-4848-9FE3-BD1C99B87CEC}" destId="{D86479CA-8D0A-C74F-92DA-4DE4E06BA901}" srcOrd="0" destOrd="0" presId="urn:microsoft.com/office/officeart/2005/8/layout/orgChart1"/>
    <dgm:cxn modelId="{8EAE4639-4E05-8847-BECD-56AD906CFF54}" type="presOf" srcId="{3C91DF7D-06ED-9843-BB90-29F0166B3E1E}" destId="{99427CAA-8CD0-9449-A739-76AFE3B7A6A6}" srcOrd="1" destOrd="0" presId="urn:microsoft.com/office/officeart/2005/8/layout/orgChart1"/>
    <dgm:cxn modelId="{6EB8A342-5D17-FB48-930B-6376D3D843A2}" type="presOf" srcId="{F0BE00CA-0FCD-F049-ACFE-7A1942EEE854}" destId="{821F983C-D054-8C44-8C0F-DFE336891319}" srcOrd="0" destOrd="0" presId="urn:microsoft.com/office/officeart/2005/8/layout/orgChart1"/>
    <dgm:cxn modelId="{89ECA358-F2D5-7B47-87EC-A8C004AF6B97}" type="presOf" srcId="{AC55C919-0EF7-B04E-BF25-C09F55AA2D4E}" destId="{577AD8DE-0ECE-EF47-9916-D389EAA097D0}" srcOrd="1" destOrd="0" presId="urn:microsoft.com/office/officeart/2005/8/layout/orgChart1"/>
    <dgm:cxn modelId="{8093C65B-0C92-2947-8084-BAA434C4D99E}" srcId="{3C91DF7D-06ED-9843-BB90-29F0166B3E1E}" destId="{07F5487C-C269-1B48-9C4E-D28B06D9EF23}" srcOrd="1" destOrd="0" parTransId="{E5BB3A48-73E4-584D-BBEE-198D50B09999}" sibTransId="{1E496852-7DE4-1645-9CFC-C49788A65844}"/>
    <dgm:cxn modelId="{65197E65-8972-6E43-9C14-5B07318EAF2A}" type="presOf" srcId="{AC55C919-0EF7-B04E-BF25-C09F55AA2D4E}" destId="{F921D883-11B9-8C48-BA63-9197A3D94FC0}" srcOrd="0" destOrd="0" presId="urn:microsoft.com/office/officeart/2005/8/layout/orgChart1"/>
    <dgm:cxn modelId="{F9B1536F-1463-974C-9D89-CE4BD12A90D6}" type="presOf" srcId="{E5BB3A48-73E4-584D-BBEE-198D50B09999}" destId="{842BBDD0-9132-E94A-B22E-D947EAEEA3E9}" srcOrd="0" destOrd="0" presId="urn:microsoft.com/office/officeart/2005/8/layout/orgChart1"/>
    <dgm:cxn modelId="{6481BD70-2751-C342-BBA9-BC346CCCADD0}" type="presOf" srcId="{23F3455A-C89C-0646-8433-E31494654C73}" destId="{9F95C37A-3C54-7047-BA05-617AE79D9C44}" srcOrd="1" destOrd="0" presId="urn:microsoft.com/office/officeart/2005/8/layout/orgChart1"/>
    <dgm:cxn modelId="{C66B097A-08E5-DA4A-B4D5-2C4B5B6DAD36}" srcId="{0F3850C6-2CCD-0B45-A6F0-91BFBECA8804}" destId="{3C91DF7D-06ED-9843-BB90-29F0166B3E1E}" srcOrd="1" destOrd="0" parTransId="{AD11B5C1-6E6B-734D-99E5-61892145077E}" sibTransId="{6D9046BD-0FDB-9443-B2E2-24C6E084C5CE}"/>
    <dgm:cxn modelId="{7BAA1E83-32B3-EE49-A56E-604703DC9F15}" type="presOf" srcId="{0F3850C6-2CCD-0B45-A6F0-91BFBECA8804}" destId="{3D226E4F-4F77-6C49-A934-12D05738A676}" srcOrd="1" destOrd="0" presId="urn:microsoft.com/office/officeart/2005/8/layout/orgChart1"/>
    <dgm:cxn modelId="{B6D77C8C-9703-084A-AADE-5A088C5F7A32}" type="presOf" srcId="{0F3850C6-2CCD-0B45-A6F0-91BFBECA8804}" destId="{A07329A9-8D70-8B44-9523-5EEDF8747619}" srcOrd="0" destOrd="0" presId="urn:microsoft.com/office/officeart/2005/8/layout/orgChart1"/>
    <dgm:cxn modelId="{575EF295-7519-0842-83E7-2F1FFA2D9852}" type="presOf" srcId="{FBD629A7-95B9-9246-8D65-9256E87C2D23}" destId="{AC09C6E3-3988-404A-81EB-71F68C7E8893}" srcOrd="0" destOrd="0" presId="urn:microsoft.com/office/officeart/2005/8/layout/orgChart1"/>
    <dgm:cxn modelId="{577A0998-9753-6E4C-A7DC-E51F1866AEB5}" type="presOf" srcId="{07F5487C-C269-1B48-9C4E-D28B06D9EF23}" destId="{A3EC753A-6C0C-4740-B049-E102312279C5}" srcOrd="0" destOrd="0" presId="urn:microsoft.com/office/officeart/2005/8/layout/orgChart1"/>
    <dgm:cxn modelId="{EF2552A8-43F7-F943-BE19-DAF3AF7F6894}" srcId="{3C91DF7D-06ED-9843-BB90-29F0166B3E1E}" destId="{F619C1FA-DC81-DB49-9597-0E327E10EAA8}" srcOrd="2" destOrd="0" parTransId="{F0BE00CA-0FCD-F049-ACFE-7A1942EEE854}" sibTransId="{2061F397-645B-4443-9A1A-67E606639A79}"/>
    <dgm:cxn modelId="{E8290DB5-F52E-4440-BDEE-D30156CD8182}" type="presOf" srcId="{AD11B5C1-6E6B-734D-99E5-61892145077E}" destId="{091778B3-C35B-644B-A528-744DD619E882}" srcOrd="0" destOrd="0" presId="urn:microsoft.com/office/officeart/2005/8/layout/orgChart1"/>
    <dgm:cxn modelId="{4CC444B9-64A3-8F44-8BCB-A549610D48A0}" type="presOf" srcId="{F619C1FA-DC81-DB49-9597-0E327E10EAA8}" destId="{3B294275-B91F-B84B-A3FF-978C3BA2B795}" srcOrd="1" destOrd="0" presId="urn:microsoft.com/office/officeart/2005/8/layout/orgChart1"/>
    <dgm:cxn modelId="{B17CB3BD-5721-5C4E-AC63-34EE5AD286C9}" srcId="{0F3850C6-2CCD-0B45-A6F0-91BFBECA8804}" destId="{AC55C919-0EF7-B04E-BF25-C09F55AA2D4E}" srcOrd="0" destOrd="0" parTransId="{56EFA17A-973C-4848-9FE3-BD1C99B87CEC}" sibTransId="{30012140-253B-9C4C-A988-81CB9A38F61E}"/>
    <dgm:cxn modelId="{DE44C9C7-2F90-3A49-A18A-78F2157E594D}" type="presOf" srcId="{3C91DF7D-06ED-9843-BB90-29F0166B3E1E}" destId="{22129FD8-2161-5E4E-9585-5F3A695C0081}" srcOrd="0" destOrd="0" presId="urn:microsoft.com/office/officeart/2005/8/layout/orgChart1"/>
    <dgm:cxn modelId="{ED3262CA-8C99-9840-8D10-910FF25A070D}" srcId="{FBD629A7-95B9-9246-8D65-9256E87C2D23}" destId="{0F3850C6-2CCD-0B45-A6F0-91BFBECA8804}" srcOrd="0" destOrd="0" parTransId="{1B83AF5A-B15E-AF45-BA5B-A77499FBEFBF}" sibTransId="{516098DA-1772-CF41-BED5-D5C0D32E5641}"/>
    <dgm:cxn modelId="{7EB2B2CB-46DB-3C4D-B54C-703C37EF8381}" type="presOf" srcId="{07F5487C-C269-1B48-9C4E-D28B06D9EF23}" destId="{D4565C55-C88A-7A40-9444-EB7B17897640}" srcOrd="1" destOrd="0" presId="urn:microsoft.com/office/officeart/2005/8/layout/orgChart1"/>
    <dgm:cxn modelId="{CBE743D8-073C-BD41-9A1A-A7D5D29705CB}" type="presOf" srcId="{23F3455A-C89C-0646-8433-E31494654C73}" destId="{0A45BCCA-B34D-7B41-9A9F-CA076230DF5B}" srcOrd="0" destOrd="0" presId="urn:microsoft.com/office/officeart/2005/8/layout/orgChart1"/>
    <dgm:cxn modelId="{21D5F1E8-CF89-D448-B273-8D7839FFD1AC}" srcId="{3C91DF7D-06ED-9843-BB90-29F0166B3E1E}" destId="{23F3455A-C89C-0646-8433-E31494654C73}" srcOrd="0" destOrd="0" parTransId="{5A98071A-ED77-7844-BC90-7E45C78C0628}" sibTransId="{9D8D3E17-16C2-694B-9185-7AAB1A51AC62}"/>
    <dgm:cxn modelId="{1370CAEC-9388-DF48-9356-2399E518ED05}" type="presOf" srcId="{F619C1FA-DC81-DB49-9597-0E327E10EAA8}" destId="{7CCC6B48-197A-6841-B72D-CDF8A2A49364}" srcOrd="0" destOrd="0" presId="urn:microsoft.com/office/officeart/2005/8/layout/orgChart1"/>
    <dgm:cxn modelId="{8F075CD2-97F7-7243-B428-45E106B6716D}" type="presParOf" srcId="{AC09C6E3-3988-404A-81EB-71F68C7E8893}" destId="{AC78D165-CE88-CE4F-84B8-007D8085A517}" srcOrd="0" destOrd="0" presId="urn:microsoft.com/office/officeart/2005/8/layout/orgChart1"/>
    <dgm:cxn modelId="{5DC736E4-7186-244F-89C7-1D8D34B5BC5D}" type="presParOf" srcId="{AC78D165-CE88-CE4F-84B8-007D8085A517}" destId="{FA56383B-AE0E-C742-9086-1CB4653D22C9}" srcOrd="0" destOrd="0" presId="urn:microsoft.com/office/officeart/2005/8/layout/orgChart1"/>
    <dgm:cxn modelId="{3439A825-267F-F740-8C23-BCBCB4A21817}" type="presParOf" srcId="{FA56383B-AE0E-C742-9086-1CB4653D22C9}" destId="{A07329A9-8D70-8B44-9523-5EEDF8747619}" srcOrd="0" destOrd="0" presId="urn:microsoft.com/office/officeart/2005/8/layout/orgChart1"/>
    <dgm:cxn modelId="{E57AC0CD-D823-C248-AF4D-ABD03C90135C}" type="presParOf" srcId="{FA56383B-AE0E-C742-9086-1CB4653D22C9}" destId="{3D226E4F-4F77-6C49-A934-12D05738A676}" srcOrd="1" destOrd="0" presId="urn:microsoft.com/office/officeart/2005/8/layout/orgChart1"/>
    <dgm:cxn modelId="{CC500851-FF87-564E-83BC-DBAAA374958A}" type="presParOf" srcId="{AC78D165-CE88-CE4F-84B8-007D8085A517}" destId="{B7CED5FC-9C1F-7943-B8A3-FC59734E313A}" srcOrd="1" destOrd="0" presId="urn:microsoft.com/office/officeart/2005/8/layout/orgChart1"/>
    <dgm:cxn modelId="{5B6519B5-7F30-6641-8D26-9FB7AE6A236D}" type="presParOf" srcId="{AC78D165-CE88-CE4F-84B8-007D8085A517}" destId="{5AA1CAC3-0098-1942-8644-404658E110A1}" srcOrd="2" destOrd="0" presId="urn:microsoft.com/office/officeart/2005/8/layout/orgChart1"/>
    <dgm:cxn modelId="{9B1243C1-EDF1-1847-8B30-F879E80238AB}" type="presParOf" srcId="{5AA1CAC3-0098-1942-8644-404658E110A1}" destId="{D86479CA-8D0A-C74F-92DA-4DE4E06BA901}" srcOrd="0" destOrd="0" presId="urn:microsoft.com/office/officeart/2005/8/layout/orgChart1"/>
    <dgm:cxn modelId="{9000B12C-0E8C-8D40-916D-702C6952B57A}" type="presParOf" srcId="{5AA1CAC3-0098-1942-8644-404658E110A1}" destId="{E9F9DD13-6C04-664E-BF5A-A69A126E82A9}" srcOrd="1" destOrd="0" presId="urn:microsoft.com/office/officeart/2005/8/layout/orgChart1"/>
    <dgm:cxn modelId="{72E06786-7361-064A-BA15-3FF3E3201275}" type="presParOf" srcId="{E9F9DD13-6C04-664E-BF5A-A69A126E82A9}" destId="{92776407-4A81-2546-BDE1-7467D508D421}" srcOrd="0" destOrd="0" presId="urn:microsoft.com/office/officeart/2005/8/layout/orgChart1"/>
    <dgm:cxn modelId="{091308FB-5DEB-D94B-B0FA-521CF81A181E}" type="presParOf" srcId="{92776407-4A81-2546-BDE1-7467D508D421}" destId="{F921D883-11B9-8C48-BA63-9197A3D94FC0}" srcOrd="0" destOrd="0" presId="urn:microsoft.com/office/officeart/2005/8/layout/orgChart1"/>
    <dgm:cxn modelId="{3DFDBAF2-1DA4-2747-9D14-67977E8308B7}" type="presParOf" srcId="{92776407-4A81-2546-BDE1-7467D508D421}" destId="{577AD8DE-0ECE-EF47-9916-D389EAA097D0}" srcOrd="1" destOrd="0" presId="urn:microsoft.com/office/officeart/2005/8/layout/orgChart1"/>
    <dgm:cxn modelId="{1EB149A8-463A-4642-9149-CC87DF539F0E}" type="presParOf" srcId="{E9F9DD13-6C04-664E-BF5A-A69A126E82A9}" destId="{E39F32CF-B7C7-1C44-A163-DA46083B8D90}" srcOrd="1" destOrd="0" presId="urn:microsoft.com/office/officeart/2005/8/layout/orgChart1"/>
    <dgm:cxn modelId="{CB6EB84E-81BC-C24C-9D05-5CBC3733357C}" type="presParOf" srcId="{E9F9DD13-6C04-664E-BF5A-A69A126E82A9}" destId="{FCD64339-F383-CC42-83E7-F2CB3E12CCD6}" srcOrd="2" destOrd="0" presId="urn:microsoft.com/office/officeart/2005/8/layout/orgChart1"/>
    <dgm:cxn modelId="{8C657D7A-5111-AB45-B278-368D646D82CE}" type="presParOf" srcId="{5AA1CAC3-0098-1942-8644-404658E110A1}" destId="{091778B3-C35B-644B-A528-744DD619E882}" srcOrd="2" destOrd="0" presId="urn:microsoft.com/office/officeart/2005/8/layout/orgChart1"/>
    <dgm:cxn modelId="{9F580997-7A60-6F4D-B356-0371140B498D}" type="presParOf" srcId="{5AA1CAC3-0098-1942-8644-404658E110A1}" destId="{685A6EF2-5563-2247-9DC1-74E2B690C8A4}" srcOrd="3" destOrd="0" presId="urn:microsoft.com/office/officeart/2005/8/layout/orgChart1"/>
    <dgm:cxn modelId="{B0C443D8-6710-DC40-AD02-A090AF917063}" type="presParOf" srcId="{685A6EF2-5563-2247-9DC1-74E2B690C8A4}" destId="{8AF2A797-4C29-264B-8EF8-ECF30DE761B3}" srcOrd="0" destOrd="0" presId="urn:microsoft.com/office/officeart/2005/8/layout/orgChart1"/>
    <dgm:cxn modelId="{3C764397-6220-E346-8D93-176AC11E1FC9}" type="presParOf" srcId="{8AF2A797-4C29-264B-8EF8-ECF30DE761B3}" destId="{22129FD8-2161-5E4E-9585-5F3A695C0081}" srcOrd="0" destOrd="0" presId="urn:microsoft.com/office/officeart/2005/8/layout/orgChart1"/>
    <dgm:cxn modelId="{ABEA18A5-CC94-2A44-AB8A-36F9A82CD910}" type="presParOf" srcId="{8AF2A797-4C29-264B-8EF8-ECF30DE761B3}" destId="{99427CAA-8CD0-9449-A739-76AFE3B7A6A6}" srcOrd="1" destOrd="0" presId="urn:microsoft.com/office/officeart/2005/8/layout/orgChart1"/>
    <dgm:cxn modelId="{8983DA13-003C-0349-B035-D8DF1F59173B}" type="presParOf" srcId="{685A6EF2-5563-2247-9DC1-74E2B690C8A4}" destId="{BF14FA14-5FAF-D449-B4E9-E88FE00FFBED}" srcOrd="1" destOrd="0" presId="urn:microsoft.com/office/officeart/2005/8/layout/orgChart1"/>
    <dgm:cxn modelId="{E8EC23B3-A305-0643-9618-265774D1172D}" type="presParOf" srcId="{BF14FA14-5FAF-D449-B4E9-E88FE00FFBED}" destId="{FD435F80-8803-CF4B-A318-98C9988901BA}" srcOrd="0" destOrd="0" presId="urn:microsoft.com/office/officeart/2005/8/layout/orgChart1"/>
    <dgm:cxn modelId="{065E24AD-2E77-5C48-8058-12CA4DA01C3A}" type="presParOf" srcId="{BF14FA14-5FAF-D449-B4E9-E88FE00FFBED}" destId="{DC1E3F61-0DD8-5A4E-A0D3-3176F35276EB}" srcOrd="1" destOrd="0" presId="urn:microsoft.com/office/officeart/2005/8/layout/orgChart1"/>
    <dgm:cxn modelId="{FEC65D41-B57C-6843-94CB-080AD8B84D78}" type="presParOf" srcId="{DC1E3F61-0DD8-5A4E-A0D3-3176F35276EB}" destId="{A3B2FB7B-7A17-7448-A3A5-AD606A244399}" srcOrd="0" destOrd="0" presId="urn:microsoft.com/office/officeart/2005/8/layout/orgChart1"/>
    <dgm:cxn modelId="{FDD5467C-1064-1640-815F-F895A8A7AADD}" type="presParOf" srcId="{A3B2FB7B-7A17-7448-A3A5-AD606A244399}" destId="{0A45BCCA-B34D-7B41-9A9F-CA076230DF5B}" srcOrd="0" destOrd="0" presId="urn:microsoft.com/office/officeart/2005/8/layout/orgChart1"/>
    <dgm:cxn modelId="{85D9812B-A535-7B4B-B47B-513C0E4E8935}" type="presParOf" srcId="{A3B2FB7B-7A17-7448-A3A5-AD606A244399}" destId="{9F95C37A-3C54-7047-BA05-617AE79D9C44}" srcOrd="1" destOrd="0" presId="urn:microsoft.com/office/officeart/2005/8/layout/orgChart1"/>
    <dgm:cxn modelId="{9CC7FC62-F8FA-FD49-9244-A0C5BC59FF57}" type="presParOf" srcId="{DC1E3F61-0DD8-5A4E-A0D3-3176F35276EB}" destId="{0710B92B-F8AC-DE48-9F9E-E006DAF9F4D3}" srcOrd="1" destOrd="0" presId="urn:microsoft.com/office/officeart/2005/8/layout/orgChart1"/>
    <dgm:cxn modelId="{608A423C-5D32-4B4E-B86E-102CAB2E79E8}" type="presParOf" srcId="{DC1E3F61-0DD8-5A4E-A0D3-3176F35276EB}" destId="{FAF8FC35-41AA-184B-B72B-41F36DFA61CA}" srcOrd="2" destOrd="0" presId="urn:microsoft.com/office/officeart/2005/8/layout/orgChart1"/>
    <dgm:cxn modelId="{22754CCA-EF2D-8741-9896-5A4C169A59A9}" type="presParOf" srcId="{BF14FA14-5FAF-D449-B4E9-E88FE00FFBED}" destId="{842BBDD0-9132-E94A-B22E-D947EAEEA3E9}" srcOrd="2" destOrd="0" presId="urn:microsoft.com/office/officeart/2005/8/layout/orgChart1"/>
    <dgm:cxn modelId="{C339ED0B-11C5-5C4E-99CD-E2225B8602E2}" type="presParOf" srcId="{BF14FA14-5FAF-D449-B4E9-E88FE00FFBED}" destId="{A7563580-2748-D145-BBA1-C601E2CF3DBE}" srcOrd="3" destOrd="0" presId="urn:microsoft.com/office/officeart/2005/8/layout/orgChart1"/>
    <dgm:cxn modelId="{0E8F4DA8-E48A-9B41-8E41-47F410BAC6F1}" type="presParOf" srcId="{A7563580-2748-D145-BBA1-C601E2CF3DBE}" destId="{2ED694A0-57AF-AA48-B550-130D5F9E997F}" srcOrd="0" destOrd="0" presId="urn:microsoft.com/office/officeart/2005/8/layout/orgChart1"/>
    <dgm:cxn modelId="{599CD53B-F3F4-8A48-A9F7-C415FC98B983}" type="presParOf" srcId="{2ED694A0-57AF-AA48-B550-130D5F9E997F}" destId="{A3EC753A-6C0C-4740-B049-E102312279C5}" srcOrd="0" destOrd="0" presId="urn:microsoft.com/office/officeart/2005/8/layout/orgChart1"/>
    <dgm:cxn modelId="{600F6279-2FEE-3A49-A350-AECB3CA6AFB8}" type="presParOf" srcId="{2ED694A0-57AF-AA48-B550-130D5F9E997F}" destId="{D4565C55-C88A-7A40-9444-EB7B17897640}" srcOrd="1" destOrd="0" presId="urn:microsoft.com/office/officeart/2005/8/layout/orgChart1"/>
    <dgm:cxn modelId="{98C6A597-BD24-3949-8BCF-ADF807A45E22}" type="presParOf" srcId="{A7563580-2748-D145-BBA1-C601E2CF3DBE}" destId="{3CD97A15-0F67-7040-8F1A-FC8D15BFBA81}" srcOrd="1" destOrd="0" presId="urn:microsoft.com/office/officeart/2005/8/layout/orgChart1"/>
    <dgm:cxn modelId="{3F5F7D0E-E147-DF4B-B928-BFBA690FF253}" type="presParOf" srcId="{A7563580-2748-D145-BBA1-C601E2CF3DBE}" destId="{54DBDA00-A6E4-C747-ACFD-47042E4C1C73}" srcOrd="2" destOrd="0" presId="urn:microsoft.com/office/officeart/2005/8/layout/orgChart1"/>
    <dgm:cxn modelId="{FA72A5B7-7AB0-0E40-8423-8D2D20B917AB}" type="presParOf" srcId="{BF14FA14-5FAF-D449-B4E9-E88FE00FFBED}" destId="{821F983C-D054-8C44-8C0F-DFE336891319}" srcOrd="4" destOrd="0" presId="urn:microsoft.com/office/officeart/2005/8/layout/orgChart1"/>
    <dgm:cxn modelId="{49069D8B-F7C6-4A43-8ED3-A448C663BF63}" type="presParOf" srcId="{BF14FA14-5FAF-D449-B4E9-E88FE00FFBED}" destId="{EADFF5D5-FE92-A040-A2CA-1C5CA9191187}" srcOrd="5" destOrd="0" presId="urn:microsoft.com/office/officeart/2005/8/layout/orgChart1"/>
    <dgm:cxn modelId="{6D9678D9-41A6-E54C-8C84-DE86173EEA70}" type="presParOf" srcId="{EADFF5D5-FE92-A040-A2CA-1C5CA9191187}" destId="{86D6CB9B-012B-AC43-87C5-CDDF271C3504}" srcOrd="0" destOrd="0" presId="urn:microsoft.com/office/officeart/2005/8/layout/orgChart1"/>
    <dgm:cxn modelId="{127AFF6B-64E0-E940-B825-2C11921ABB34}" type="presParOf" srcId="{86D6CB9B-012B-AC43-87C5-CDDF271C3504}" destId="{7CCC6B48-197A-6841-B72D-CDF8A2A49364}" srcOrd="0" destOrd="0" presId="urn:microsoft.com/office/officeart/2005/8/layout/orgChart1"/>
    <dgm:cxn modelId="{E2FC2DF2-6A7D-6942-8585-4EE418C8E9FB}" type="presParOf" srcId="{86D6CB9B-012B-AC43-87C5-CDDF271C3504}" destId="{3B294275-B91F-B84B-A3FF-978C3BA2B795}" srcOrd="1" destOrd="0" presId="urn:microsoft.com/office/officeart/2005/8/layout/orgChart1"/>
    <dgm:cxn modelId="{CA36DBD7-C547-C34C-B1E6-30628DB26F4A}" type="presParOf" srcId="{EADFF5D5-FE92-A040-A2CA-1C5CA9191187}" destId="{92454C51-012C-0049-BC52-87CED508C202}" srcOrd="1" destOrd="0" presId="urn:microsoft.com/office/officeart/2005/8/layout/orgChart1"/>
    <dgm:cxn modelId="{11C3193A-4219-AF4D-874E-58F37FAAA6F1}" type="presParOf" srcId="{EADFF5D5-FE92-A040-A2CA-1C5CA9191187}" destId="{2E26F70A-8394-9B46-A8DA-68EBF56E390C}" srcOrd="2" destOrd="0" presId="urn:microsoft.com/office/officeart/2005/8/layout/orgChart1"/>
    <dgm:cxn modelId="{F2E6A25A-61DF-A84F-BD47-4E5516727EDE}" type="presParOf" srcId="{685A6EF2-5563-2247-9DC1-74E2B690C8A4}" destId="{C672913D-C534-9A49-98F5-C364F392EAF3}" srcOrd="2" destOrd="0" presId="urn:microsoft.com/office/officeart/2005/8/layout/orgChar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1F983C-D054-8C44-8C0F-DFE336891319}">
      <dsp:nvSpPr>
        <dsp:cNvPr id="0" name=""/>
        <dsp:cNvSpPr/>
      </dsp:nvSpPr>
      <dsp:spPr>
        <a:xfrm>
          <a:off x="6036054" y="1595697"/>
          <a:ext cx="136150" cy="1792951"/>
        </a:xfrm>
        <a:custGeom>
          <a:avLst/>
          <a:gdLst/>
          <a:ahLst/>
          <a:cxnLst/>
          <a:rect l="0" t="0" r="0" b="0"/>
          <a:pathLst>
            <a:path>
              <a:moveTo>
                <a:pt x="0" y="0"/>
              </a:moveTo>
              <a:lnTo>
                <a:pt x="0" y="1792951"/>
              </a:lnTo>
              <a:lnTo>
                <a:pt x="136150" y="1792951"/>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42BBDD0-9132-E94A-B22E-D947EAEEA3E9}">
      <dsp:nvSpPr>
        <dsp:cNvPr id="0" name=""/>
        <dsp:cNvSpPr/>
      </dsp:nvSpPr>
      <dsp:spPr>
        <a:xfrm>
          <a:off x="6036054" y="1595697"/>
          <a:ext cx="123246" cy="547620"/>
        </a:xfrm>
        <a:custGeom>
          <a:avLst/>
          <a:gdLst/>
          <a:ahLst/>
          <a:cxnLst/>
          <a:rect l="0" t="0" r="0" b="0"/>
          <a:pathLst>
            <a:path>
              <a:moveTo>
                <a:pt x="0" y="0"/>
              </a:moveTo>
              <a:lnTo>
                <a:pt x="0" y="547620"/>
              </a:lnTo>
              <a:lnTo>
                <a:pt x="123246" y="54762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D435F80-8803-CF4B-A318-98C9988901BA}">
      <dsp:nvSpPr>
        <dsp:cNvPr id="0" name=""/>
        <dsp:cNvSpPr/>
      </dsp:nvSpPr>
      <dsp:spPr>
        <a:xfrm>
          <a:off x="4860447" y="1595697"/>
          <a:ext cx="1175606" cy="547620"/>
        </a:xfrm>
        <a:custGeom>
          <a:avLst/>
          <a:gdLst/>
          <a:ahLst/>
          <a:cxnLst/>
          <a:rect l="0" t="0" r="0" b="0"/>
          <a:pathLst>
            <a:path>
              <a:moveTo>
                <a:pt x="1175606" y="0"/>
              </a:moveTo>
              <a:lnTo>
                <a:pt x="1175606" y="547620"/>
              </a:lnTo>
              <a:lnTo>
                <a:pt x="0" y="54762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91778B3-C35B-644B-A528-744DD619E882}">
      <dsp:nvSpPr>
        <dsp:cNvPr id="0" name=""/>
        <dsp:cNvSpPr/>
      </dsp:nvSpPr>
      <dsp:spPr>
        <a:xfrm>
          <a:off x="3334612" y="683296"/>
          <a:ext cx="2020143" cy="571751"/>
        </a:xfrm>
        <a:custGeom>
          <a:avLst/>
          <a:gdLst/>
          <a:ahLst/>
          <a:cxnLst/>
          <a:rect l="0" t="0" r="0" b="0"/>
          <a:pathLst>
            <a:path>
              <a:moveTo>
                <a:pt x="0" y="0"/>
              </a:moveTo>
              <a:lnTo>
                <a:pt x="0" y="571751"/>
              </a:lnTo>
              <a:lnTo>
                <a:pt x="2020143" y="571751"/>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86479CA-8D0A-C74F-92DA-4DE4E06BA901}">
      <dsp:nvSpPr>
        <dsp:cNvPr id="0" name=""/>
        <dsp:cNvSpPr/>
      </dsp:nvSpPr>
      <dsp:spPr>
        <a:xfrm>
          <a:off x="1460362" y="683296"/>
          <a:ext cx="1874250" cy="568536"/>
        </a:xfrm>
        <a:custGeom>
          <a:avLst/>
          <a:gdLst/>
          <a:ahLst/>
          <a:cxnLst/>
          <a:rect l="0" t="0" r="0" b="0"/>
          <a:pathLst>
            <a:path>
              <a:moveTo>
                <a:pt x="1874250" y="0"/>
              </a:moveTo>
              <a:lnTo>
                <a:pt x="1874250" y="568536"/>
              </a:lnTo>
              <a:lnTo>
                <a:pt x="0" y="568536"/>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07329A9-8D70-8B44-9523-5EEDF8747619}">
      <dsp:nvSpPr>
        <dsp:cNvPr id="0" name=""/>
        <dsp:cNvSpPr/>
      </dsp:nvSpPr>
      <dsp:spPr>
        <a:xfrm>
          <a:off x="2453531" y="1998"/>
          <a:ext cx="1762163" cy="68129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s-MX" sz="1600" kern="1200" dirty="0">
              <a:latin typeface="Tahoma" panose="020B0604030504040204" pitchFamily="34" charset="0"/>
              <a:ea typeface="Tahoma" panose="020B0604030504040204" pitchFamily="34" charset="0"/>
              <a:cs typeface="Tahoma" panose="020B0604030504040204" pitchFamily="34" charset="0"/>
            </a:rPr>
            <a:t>Organización</a:t>
          </a:r>
        </a:p>
      </dsp:txBody>
      <dsp:txXfrm>
        <a:off x="2453531" y="1998"/>
        <a:ext cx="1762163" cy="681297"/>
      </dsp:txXfrm>
    </dsp:sp>
    <dsp:sp modelId="{F921D883-11B9-8C48-BA63-9197A3D94FC0}">
      <dsp:nvSpPr>
        <dsp:cNvPr id="0" name=""/>
        <dsp:cNvSpPr/>
      </dsp:nvSpPr>
      <dsp:spPr>
        <a:xfrm>
          <a:off x="97766" y="911183"/>
          <a:ext cx="1362595" cy="68129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s-MX" sz="1600" kern="1200" dirty="0">
              <a:latin typeface="Tahoma" panose="020B0604030504040204" pitchFamily="34" charset="0"/>
              <a:ea typeface="Tahoma" panose="020B0604030504040204" pitchFamily="34" charset="0"/>
              <a:cs typeface="Tahoma" panose="020B0604030504040204" pitchFamily="34" charset="0"/>
            </a:rPr>
            <a:t>TI</a:t>
          </a:r>
        </a:p>
      </dsp:txBody>
      <dsp:txXfrm>
        <a:off x="97766" y="911183"/>
        <a:ext cx="1362595" cy="681297"/>
      </dsp:txXfrm>
    </dsp:sp>
    <dsp:sp modelId="{22129FD8-2161-5E4E-9585-5F3A695C0081}">
      <dsp:nvSpPr>
        <dsp:cNvPr id="0" name=""/>
        <dsp:cNvSpPr/>
      </dsp:nvSpPr>
      <dsp:spPr>
        <a:xfrm>
          <a:off x="5354756" y="914399"/>
          <a:ext cx="1362595" cy="68129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s-MX" sz="1600" kern="1200" dirty="0">
              <a:latin typeface="Tahoma" panose="020B0604030504040204" pitchFamily="34" charset="0"/>
              <a:ea typeface="Tahoma" panose="020B0604030504040204" pitchFamily="34" charset="0"/>
              <a:cs typeface="Tahoma" panose="020B0604030504040204" pitchFamily="34" charset="0"/>
            </a:rPr>
            <a:t>Analytics</a:t>
          </a:r>
        </a:p>
      </dsp:txBody>
      <dsp:txXfrm>
        <a:off x="5354756" y="914399"/>
        <a:ext cx="1362595" cy="681297"/>
      </dsp:txXfrm>
    </dsp:sp>
    <dsp:sp modelId="{0A45BCCA-B34D-7B41-9A9F-CA076230DF5B}">
      <dsp:nvSpPr>
        <dsp:cNvPr id="0" name=""/>
        <dsp:cNvSpPr/>
      </dsp:nvSpPr>
      <dsp:spPr>
        <a:xfrm>
          <a:off x="3497851" y="1802668"/>
          <a:ext cx="1362595" cy="68129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s-MX" sz="1600" kern="1200" dirty="0">
              <a:latin typeface="Tahoma" panose="020B0604030504040204" pitchFamily="34" charset="0"/>
              <a:ea typeface="Tahoma" panose="020B0604030504040204" pitchFamily="34" charset="0"/>
              <a:cs typeface="Tahoma" panose="020B0604030504040204" pitchFamily="34" charset="0"/>
            </a:rPr>
            <a:t>Gobierno de Datos</a:t>
          </a:r>
        </a:p>
      </dsp:txBody>
      <dsp:txXfrm>
        <a:off x="3497851" y="1802668"/>
        <a:ext cx="1362595" cy="681297"/>
      </dsp:txXfrm>
    </dsp:sp>
    <dsp:sp modelId="{A3EC753A-6C0C-4740-B049-E102312279C5}">
      <dsp:nvSpPr>
        <dsp:cNvPr id="0" name=""/>
        <dsp:cNvSpPr/>
      </dsp:nvSpPr>
      <dsp:spPr>
        <a:xfrm>
          <a:off x="6159301" y="1802668"/>
          <a:ext cx="1362595" cy="68129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s-MX" sz="1600" kern="1200" dirty="0">
              <a:latin typeface="Tahoma" panose="020B0604030504040204" pitchFamily="34" charset="0"/>
              <a:ea typeface="Tahoma" panose="020B0604030504040204" pitchFamily="34" charset="0"/>
              <a:cs typeface="Tahoma" panose="020B0604030504040204" pitchFamily="34" charset="0"/>
            </a:rPr>
            <a:t>Business Intelligence</a:t>
          </a:r>
        </a:p>
      </dsp:txBody>
      <dsp:txXfrm>
        <a:off x="6159301" y="1802668"/>
        <a:ext cx="1362595" cy="681297"/>
      </dsp:txXfrm>
    </dsp:sp>
    <dsp:sp modelId="{7CCC6B48-197A-6841-B72D-CDF8A2A49364}">
      <dsp:nvSpPr>
        <dsp:cNvPr id="0" name=""/>
        <dsp:cNvSpPr/>
      </dsp:nvSpPr>
      <dsp:spPr>
        <a:xfrm>
          <a:off x="6172204" y="3047999"/>
          <a:ext cx="1362595" cy="68129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s-MX" sz="1600" kern="1200" dirty="0">
              <a:latin typeface="Tahoma" panose="020B0604030504040204" pitchFamily="34" charset="0"/>
              <a:ea typeface="Tahoma" panose="020B0604030504040204" pitchFamily="34" charset="0"/>
              <a:cs typeface="Tahoma" panose="020B0604030504040204" pitchFamily="34" charset="0"/>
            </a:rPr>
            <a:t>Advanced Analytics</a:t>
          </a:r>
        </a:p>
      </dsp:txBody>
      <dsp:txXfrm>
        <a:off x="6172204" y="3047999"/>
        <a:ext cx="1362595" cy="68129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1F983C-D054-8C44-8C0F-DFE336891319}">
      <dsp:nvSpPr>
        <dsp:cNvPr id="0" name=""/>
        <dsp:cNvSpPr/>
      </dsp:nvSpPr>
      <dsp:spPr>
        <a:xfrm>
          <a:off x="6036054" y="1595697"/>
          <a:ext cx="136150" cy="1792951"/>
        </a:xfrm>
        <a:custGeom>
          <a:avLst/>
          <a:gdLst/>
          <a:ahLst/>
          <a:cxnLst/>
          <a:rect l="0" t="0" r="0" b="0"/>
          <a:pathLst>
            <a:path>
              <a:moveTo>
                <a:pt x="0" y="0"/>
              </a:moveTo>
              <a:lnTo>
                <a:pt x="0" y="1792951"/>
              </a:lnTo>
              <a:lnTo>
                <a:pt x="136150" y="1792951"/>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42BBDD0-9132-E94A-B22E-D947EAEEA3E9}">
      <dsp:nvSpPr>
        <dsp:cNvPr id="0" name=""/>
        <dsp:cNvSpPr/>
      </dsp:nvSpPr>
      <dsp:spPr>
        <a:xfrm>
          <a:off x="6036054" y="1595697"/>
          <a:ext cx="123246" cy="547620"/>
        </a:xfrm>
        <a:custGeom>
          <a:avLst/>
          <a:gdLst/>
          <a:ahLst/>
          <a:cxnLst/>
          <a:rect l="0" t="0" r="0" b="0"/>
          <a:pathLst>
            <a:path>
              <a:moveTo>
                <a:pt x="0" y="0"/>
              </a:moveTo>
              <a:lnTo>
                <a:pt x="0" y="547620"/>
              </a:lnTo>
              <a:lnTo>
                <a:pt x="123246" y="54762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D435F80-8803-CF4B-A318-98C9988901BA}">
      <dsp:nvSpPr>
        <dsp:cNvPr id="0" name=""/>
        <dsp:cNvSpPr/>
      </dsp:nvSpPr>
      <dsp:spPr>
        <a:xfrm>
          <a:off x="4860447" y="1595697"/>
          <a:ext cx="1175606" cy="547620"/>
        </a:xfrm>
        <a:custGeom>
          <a:avLst/>
          <a:gdLst/>
          <a:ahLst/>
          <a:cxnLst/>
          <a:rect l="0" t="0" r="0" b="0"/>
          <a:pathLst>
            <a:path>
              <a:moveTo>
                <a:pt x="1175606" y="0"/>
              </a:moveTo>
              <a:lnTo>
                <a:pt x="1175606" y="547620"/>
              </a:lnTo>
              <a:lnTo>
                <a:pt x="0" y="54762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91778B3-C35B-644B-A528-744DD619E882}">
      <dsp:nvSpPr>
        <dsp:cNvPr id="0" name=""/>
        <dsp:cNvSpPr/>
      </dsp:nvSpPr>
      <dsp:spPr>
        <a:xfrm>
          <a:off x="3334612" y="683296"/>
          <a:ext cx="2020143" cy="571751"/>
        </a:xfrm>
        <a:custGeom>
          <a:avLst/>
          <a:gdLst/>
          <a:ahLst/>
          <a:cxnLst/>
          <a:rect l="0" t="0" r="0" b="0"/>
          <a:pathLst>
            <a:path>
              <a:moveTo>
                <a:pt x="0" y="0"/>
              </a:moveTo>
              <a:lnTo>
                <a:pt x="0" y="571751"/>
              </a:lnTo>
              <a:lnTo>
                <a:pt x="2020143" y="571751"/>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86479CA-8D0A-C74F-92DA-4DE4E06BA901}">
      <dsp:nvSpPr>
        <dsp:cNvPr id="0" name=""/>
        <dsp:cNvSpPr/>
      </dsp:nvSpPr>
      <dsp:spPr>
        <a:xfrm>
          <a:off x="1460362" y="683296"/>
          <a:ext cx="1874250" cy="568536"/>
        </a:xfrm>
        <a:custGeom>
          <a:avLst/>
          <a:gdLst/>
          <a:ahLst/>
          <a:cxnLst/>
          <a:rect l="0" t="0" r="0" b="0"/>
          <a:pathLst>
            <a:path>
              <a:moveTo>
                <a:pt x="1874250" y="0"/>
              </a:moveTo>
              <a:lnTo>
                <a:pt x="1874250" y="568536"/>
              </a:lnTo>
              <a:lnTo>
                <a:pt x="0" y="568536"/>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07329A9-8D70-8B44-9523-5EEDF8747619}">
      <dsp:nvSpPr>
        <dsp:cNvPr id="0" name=""/>
        <dsp:cNvSpPr/>
      </dsp:nvSpPr>
      <dsp:spPr>
        <a:xfrm>
          <a:off x="2453531" y="1998"/>
          <a:ext cx="1762163" cy="68129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s-MX" sz="1600" kern="1200" dirty="0">
              <a:latin typeface="Tahoma" panose="020B0604030504040204" pitchFamily="34" charset="0"/>
              <a:ea typeface="Tahoma" panose="020B0604030504040204" pitchFamily="34" charset="0"/>
              <a:cs typeface="Tahoma" panose="020B0604030504040204" pitchFamily="34" charset="0"/>
            </a:rPr>
            <a:t>Organización</a:t>
          </a:r>
        </a:p>
      </dsp:txBody>
      <dsp:txXfrm>
        <a:off x="2453531" y="1998"/>
        <a:ext cx="1762163" cy="681297"/>
      </dsp:txXfrm>
    </dsp:sp>
    <dsp:sp modelId="{F921D883-11B9-8C48-BA63-9197A3D94FC0}">
      <dsp:nvSpPr>
        <dsp:cNvPr id="0" name=""/>
        <dsp:cNvSpPr/>
      </dsp:nvSpPr>
      <dsp:spPr>
        <a:xfrm>
          <a:off x="97766" y="911183"/>
          <a:ext cx="1362595" cy="68129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s-MX" sz="1600" kern="1200" dirty="0">
              <a:latin typeface="Tahoma" panose="020B0604030504040204" pitchFamily="34" charset="0"/>
              <a:ea typeface="Tahoma" panose="020B0604030504040204" pitchFamily="34" charset="0"/>
              <a:cs typeface="Tahoma" panose="020B0604030504040204" pitchFamily="34" charset="0"/>
            </a:rPr>
            <a:t>TI</a:t>
          </a:r>
        </a:p>
      </dsp:txBody>
      <dsp:txXfrm>
        <a:off x="97766" y="911183"/>
        <a:ext cx="1362595" cy="681297"/>
      </dsp:txXfrm>
    </dsp:sp>
    <dsp:sp modelId="{22129FD8-2161-5E4E-9585-5F3A695C0081}">
      <dsp:nvSpPr>
        <dsp:cNvPr id="0" name=""/>
        <dsp:cNvSpPr/>
      </dsp:nvSpPr>
      <dsp:spPr>
        <a:xfrm>
          <a:off x="5354756" y="914399"/>
          <a:ext cx="1362595" cy="68129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s-MX" sz="1600" kern="1200" dirty="0">
              <a:latin typeface="Tahoma" panose="020B0604030504040204" pitchFamily="34" charset="0"/>
              <a:ea typeface="Tahoma" panose="020B0604030504040204" pitchFamily="34" charset="0"/>
              <a:cs typeface="Tahoma" panose="020B0604030504040204" pitchFamily="34" charset="0"/>
            </a:rPr>
            <a:t>Analytics</a:t>
          </a:r>
        </a:p>
      </dsp:txBody>
      <dsp:txXfrm>
        <a:off x="5354756" y="914399"/>
        <a:ext cx="1362595" cy="681297"/>
      </dsp:txXfrm>
    </dsp:sp>
    <dsp:sp modelId="{0A45BCCA-B34D-7B41-9A9F-CA076230DF5B}">
      <dsp:nvSpPr>
        <dsp:cNvPr id="0" name=""/>
        <dsp:cNvSpPr/>
      </dsp:nvSpPr>
      <dsp:spPr>
        <a:xfrm>
          <a:off x="3497851" y="1802668"/>
          <a:ext cx="1362595" cy="68129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s-MX" sz="1600" kern="1200" dirty="0">
              <a:latin typeface="Tahoma" panose="020B0604030504040204" pitchFamily="34" charset="0"/>
              <a:ea typeface="Tahoma" panose="020B0604030504040204" pitchFamily="34" charset="0"/>
              <a:cs typeface="Tahoma" panose="020B0604030504040204" pitchFamily="34" charset="0"/>
            </a:rPr>
            <a:t>Gobierno de Datos</a:t>
          </a:r>
        </a:p>
      </dsp:txBody>
      <dsp:txXfrm>
        <a:off x="3497851" y="1802668"/>
        <a:ext cx="1362595" cy="681297"/>
      </dsp:txXfrm>
    </dsp:sp>
    <dsp:sp modelId="{A3EC753A-6C0C-4740-B049-E102312279C5}">
      <dsp:nvSpPr>
        <dsp:cNvPr id="0" name=""/>
        <dsp:cNvSpPr/>
      </dsp:nvSpPr>
      <dsp:spPr>
        <a:xfrm>
          <a:off x="6159301" y="1802668"/>
          <a:ext cx="1362595" cy="68129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s-MX" sz="1600" kern="1200" dirty="0">
              <a:latin typeface="Tahoma" panose="020B0604030504040204" pitchFamily="34" charset="0"/>
              <a:ea typeface="Tahoma" panose="020B0604030504040204" pitchFamily="34" charset="0"/>
              <a:cs typeface="Tahoma" panose="020B0604030504040204" pitchFamily="34" charset="0"/>
            </a:rPr>
            <a:t>Business Intelligence</a:t>
          </a:r>
        </a:p>
      </dsp:txBody>
      <dsp:txXfrm>
        <a:off x="6159301" y="1802668"/>
        <a:ext cx="1362595" cy="681297"/>
      </dsp:txXfrm>
    </dsp:sp>
    <dsp:sp modelId="{7CCC6B48-197A-6841-B72D-CDF8A2A49364}">
      <dsp:nvSpPr>
        <dsp:cNvPr id="0" name=""/>
        <dsp:cNvSpPr/>
      </dsp:nvSpPr>
      <dsp:spPr>
        <a:xfrm>
          <a:off x="6172204" y="3047999"/>
          <a:ext cx="1362595" cy="68129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s-MX" sz="1600" kern="1200" dirty="0">
              <a:latin typeface="Tahoma" panose="020B0604030504040204" pitchFamily="34" charset="0"/>
              <a:ea typeface="Tahoma" panose="020B0604030504040204" pitchFamily="34" charset="0"/>
              <a:cs typeface="Tahoma" panose="020B0604030504040204" pitchFamily="34" charset="0"/>
            </a:rPr>
            <a:t>Advanced Analytics</a:t>
          </a:r>
        </a:p>
      </dsp:txBody>
      <dsp:txXfrm>
        <a:off x="6172204" y="3047999"/>
        <a:ext cx="1362595" cy="681297"/>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5283200" cy="344488"/>
          </a:xfrm>
          <a:prstGeom prst="rect">
            <a:avLst/>
          </a:prstGeom>
        </p:spPr>
        <p:txBody>
          <a:bodyPr vert="horz" lIns="91440" tIns="45720" rIns="91440" bIns="45720" rtlCol="0"/>
          <a:lstStyle>
            <a:lvl1pPr algn="l">
              <a:defRPr sz="1200"/>
            </a:lvl1pPr>
          </a:lstStyle>
          <a:p>
            <a:endParaRPr lang="es-CL"/>
          </a:p>
        </p:txBody>
      </p:sp>
      <p:sp>
        <p:nvSpPr>
          <p:cNvPr id="3" name="Marcador de fecha 2"/>
          <p:cNvSpPr>
            <a:spLocks noGrp="1"/>
          </p:cNvSpPr>
          <p:nvPr>
            <p:ph type="dt" idx="1"/>
          </p:nvPr>
        </p:nvSpPr>
        <p:spPr>
          <a:xfrm>
            <a:off x="6905625" y="0"/>
            <a:ext cx="5283200" cy="344488"/>
          </a:xfrm>
          <a:prstGeom prst="rect">
            <a:avLst/>
          </a:prstGeom>
        </p:spPr>
        <p:txBody>
          <a:bodyPr vert="horz" lIns="91440" tIns="45720" rIns="91440" bIns="45720" rtlCol="0"/>
          <a:lstStyle>
            <a:lvl1pPr algn="r">
              <a:defRPr sz="1200"/>
            </a:lvl1pPr>
          </a:lstStyle>
          <a:p>
            <a:fld id="{EAF41DE1-0949-4041-820D-38D65EE1F3E7}" type="datetimeFigureOut">
              <a:rPr lang="es-CL" smtClean="0"/>
              <a:t>22-08-24</a:t>
            </a:fld>
            <a:endParaRPr lang="es-CL"/>
          </a:p>
        </p:txBody>
      </p:sp>
      <p:sp>
        <p:nvSpPr>
          <p:cNvPr id="4" name="Marcador de imagen de diapositiva 3"/>
          <p:cNvSpPr>
            <a:spLocks noGrp="1" noRot="1" noChangeAspect="1"/>
          </p:cNvSpPr>
          <p:nvPr>
            <p:ph type="sldImg" idx="2"/>
          </p:nvPr>
        </p:nvSpPr>
        <p:spPr>
          <a:xfrm>
            <a:off x="4038600" y="857250"/>
            <a:ext cx="4114800" cy="2314575"/>
          </a:xfrm>
          <a:prstGeom prst="rect">
            <a:avLst/>
          </a:prstGeom>
          <a:noFill/>
          <a:ln w="12700">
            <a:solidFill>
              <a:prstClr val="black"/>
            </a:solidFill>
          </a:ln>
        </p:spPr>
        <p:txBody>
          <a:bodyPr vert="horz" lIns="91440" tIns="45720" rIns="91440" bIns="45720" rtlCol="0" anchor="ctr"/>
          <a:lstStyle/>
          <a:p>
            <a:endParaRPr lang="es-CL"/>
          </a:p>
        </p:txBody>
      </p:sp>
      <p:sp>
        <p:nvSpPr>
          <p:cNvPr id="5" name="Marcador de notas 4"/>
          <p:cNvSpPr>
            <a:spLocks noGrp="1"/>
          </p:cNvSpPr>
          <p:nvPr>
            <p:ph type="body" sz="quarter" idx="3"/>
          </p:nvPr>
        </p:nvSpPr>
        <p:spPr>
          <a:xfrm>
            <a:off x="1219200" y="3300413"/>
            <a:ext cx="9753600" cy="2700337"/>
          </a:xfrm>
          <a:prstGeom prst="rect">
            <a:avLst/>
          </a:prstGeom>
        </p:spPr>
        <p:txBody>
          <a:bodyPr vert="horz" lIns="91440" tIns="45720" rIns="91440" bIns="45720" rtlCol="0"/>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s-CL"/>
          </a:p>
        </p:txBody>
      </p:sp>
      <p:sp>
        <p:nvSpPr>
          <p:cNvPr id="6" name="Marcador de pie de página 5"/>
          <p:cNvSpPr>
            <a:spLocks noGrp="1"/>
          </p:cNvSpPr>
          <p:nvPr>
            <p:ph type="ftr" sz="quarter" idx="4"/>
          </p:nvPr>
        </p:nvSpPr>
        <p:spPr>
          <a:xfrm>
            <a:off x="0" y="6513513"/>
            <a:ext cx="5283200" cy="344487"/>
          </a:xfrm>
          <a:prstGeom prst="rect">
            <a:avLst/>
          </a:prstGeom>
        </p:spPr>
        <p:txBody>
          <a:bodyPr vert="horz" lIns="91440" tIns="45720" rIns="91440" bIns="45720" rtlCol="0" anchor="b"/>
          <a:lstStyle>
            <a:lvl1pPr algn="l">
              <a:defRPr sz="1200"/>
            </a:lvl1pPr>
          </a:lstStyle>
          <a:p>
            <a:endParaRPr lang="es-CL"/>
          </a:p>
        </p:txBody>
      </p:sp>
      <p:sp>
        <p:nvSpPr>
          <p:cNvPr id="7" name="Marcador de número de diapositiva 6"/>
          <p:cNvSpPr>
            <a:spLocks noGrp="1"/>
          </p:cNvSpPr>
          <p:nvPr>
            <p:ph type="sldNum" sz="quarter" idx="5"/>
          </p:nvPr>
        </p:nvSpPr>
        <p:spPr>
          <a:xfrm>
            <a:off x="6905625" y="6513513"/>
            <a:ext cx="5283200" cy="344487"/>
          </a:xfrm>
          <a:prstGeom prst="rect">
            <a:avLst/>
          </a:prstGeom>
        </p:spPr>
        <p:txBody>
          <a:bodyPr vert="horz" lIns="91440" tIns="45720" rIns="91440" bIns="45720" rtlCol="0" anchor="b"/>
          <a:lstStyle>
            <a:lvl1pPr algn="r">
              <a:defRPr sz="1200"/>
            </a:lvl1pPr>
          </a:lstStyle>
          <a:p>
            <a:fld id="{0FC528ED-E0A4-BB45-B7E7-40E0D5D0CB18}" type="slidenum">
              <a:rPr lang="es-CL" smtClean="0"/>
              <a:t>‹Nº›</a:t>
            </a:fld>
            <a:endParaRPr lang="es-CL"/>
          </a:p>
        </p:txBody>
      </p:sp>
    </p:spTree>
    <p:extLst>
      <p:ext uri="{BB962C8B-B14F-4D97-AF65-F5344CB8AC3E}">
        <p14:creationId xmlns:p14="http://schemas.microsoft.com/office/powerpoint/2010/main" val="30185451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dirty="0"/>
          </a:p>
        </p:txBody>
      </p:sp>
      <p:sp>
        <p:nvSpPr>
          <p:cNvPr id="4" name="Marcador de número de diapositiva 3"/>
          <p:cNvSpPr>
            <a:spLocks noGrp="1"/>
          </p:cNvSpPr>
          <p:nvPr>
            <p:ph type="sldNum" sz="quarter" idx="5"/>
          </p:nvPr>
        </p:nvSpPr>
        <p:spPr/>
        <p:txBody>
          <a:bodyPr/>
          <a:lstStyle/>
          <a:p>
            <a:fld id="{0FC528ED-E0A4-BB45-B7E7-40E0D5D0CB18}" type="slidenum">
              <a:rPr lang="es-CL" smtClean="0"/>
              <a:t>1</a:t>
            </a:fld>
            <a:endParaRPr lang="es-CL"/>
          </a:p>
        </p:txBody>
      </p:sp>
    </p:spTree>
    <p:extLst>
      <p:ext uri="{BB962C8B-B14F-4D97-AF65-F5344CB8AC3E}">
        <p14:creationId xmlns:p14="http://schemas.microsoft.com/office/powerpoint/2010/main" val="29744807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171450" indent="-171450">
              <a:buFontTx/>
              <a:buChar char="-"/>
            </a:pPr>
            <a:r>
              <a:rPr lang="es-CL" dirty="0"/>
              <a:t>El uso de algoritmos o técnicas de modelamiento de problemas viene de hace mucho tiempo desde distintos dominios del conocimiento.</a:t>
            </a:r>
          </a:p>
          <a:p>
            <a:pPr marL="171450" indent="-171450">
              <a:buFontTx/>
              <a:buChar char="-"/>
            </a:pPr>
            <a:r>
              <a:rPr lang="es-CL" dirty="0"/>
              <a:t>La estadística por ejemplo hace mucho tiempo que viene modelando problemas, </a:t>
            </a:r>
            <a:r>
              <a:rPr lang="es-CL" dirty="0" err="1"/>
              <a:t>computer</a:t>
            </a:r>
            <a:r>
              <a:rPr lang="es-CL" dirty="0"/>
              <a:t> </a:t>
            </a:r>
            <a:r>
              <a:rPr lang="es-CL" dirty="0" err="1"/>
              <a:t>engineers</a:t>
            </a:r>
            <a:r>
              <a:rPr lang="es-CL" dirty="0"/>
              <a:t>, la matemática.</a:t>
            </a:r>
          </a:p>
          <a:p>
            <a:pPr marL="171450" indent="-171450">
              <a:buFontTx/>
              <a:buChar char="-"/>
            </a:pPr>
            <a:r>
              <a:rPr lang="es-CL" dirty="0"/>
              <a:t>Es así como han existido ciertos cuestionamientos al origen de la ”ciencia de datos”.</a:t>
            </a:r>
          </a:p>
        </p:txBody>
      </p:sp>
      <p:sp>
        <p:nvSpPr>
          <p:cNvPr id="4" name="Marcador de número de diapositiva 3"/>
          <p:cNvSpPr>
            <a:spLocks noGrp="1"/>
          </p:cNvSpPr>
          <p:nvPr>
            <p:ph type="sldNum" sz="quarter" idx="5"/>
          </p:nvPr>
        </p:nvSpPr>
        <p:spPr/>
        <p:txBody>
          <a:bodyPr/>
          <a:lstStyle/>
          <a:p>
            <a:fld id="{0FC528ED-E0A4-BB45-B7E7-40E0D5D0CB18}" type="slidenum">
              <a:rPr lang="es-CL" smtClean="0"/>
              <a:t>16</a:t>
            </a:fld>
            <a:endParaRPr lang="es-CL"/>
          </a:p>
        </p:txBody>
      </p:sp>
    </p:spTree>
    <p:extLst>
      <p:ext uri="{BB962C8B-B14F-4D97-AF65-F5344CB8AC3E}">
        <p14:creationId xmlns:p14="http://schemas.microsoft.com/office/powerpoint/2010/main" val="16120651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dirty="0"/>
          </a:p>
        </p:txBody>
      </p:sp>
      <p:sp>
        <p:nvSpPr>
          <p:cNvPr id="4" name="Marcador de número de diapositiva 3"/>
          <p:cNvSpPr>
            <a:spLocks noGrp="1"/>
          </p:cNvSpPr>
          <p:nvPr>
            <p:ph type="sldNum" sz="quarter" idx="5"/>
          </p:nvPr>
        </p:nvSpPr>
        <p:spPr/>
        <p:txBody>
          <a:bodyPr/>
          <a:lstStyle/>
          <a:p>
            <a:fld id="{0FC528ED-E0A4-BB45-B7E7-40E0D5D0CB18}" type="slidenum">
              <a:rPr lang="es-CL" smtClean="0"/>
              <a:t>17</a:t>
            </a:fld>
            <a:endParaRPr lang="es-CL"/>
          </a:p>
        </p:txBody>
      </p:sp>
    </p:spTree>
    <p:extLst>
      <p:ext uri="{BB962C8B-B14F-4D97-AF65-F5344CB8AC3E}">
        <p14:creationId xmlns:p14="http://schemas.microsoft.com/office/powerpoint/2010/main" val="2042076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171450" indent="-171450">
              <a:buFontTx/>
              <a:buChar char="-"/>
            </a:pPr>
            <a:r>
              <a:rPr lang="es-CL" dirty="0"/>
              <a:t>Aportes de Tukey: EDA, </a:t>
            </a:r>
            <a:r>
              <a:rPr lang="es-CL" dirty="0" err="1"/>
              <a:t>Boxplot</a:t>
            </a:r>
            <a:r>
              <a:rPr lang="es-CL" dirty="0"/>
              <a:t> y TTF.</a:t>
            </a:r>
          </a:p>
          <a:p>
            <a:pPr marL="171450" indent="-171450">
              <a:buFontTx/>
              <a:buChar char="-"/>
            </a:pPr>
            <a:r>
              <a:rPr lang="es-CL" dirty="0"/>
              <a:t>Se decide que data </a:t>
            </a:r>
            <a:r>
              <a:rPr lang="es-CL" dirty="0" err="1"/>
              <a:t>science</a:t>
            </a:r>
            <a:r>
              <a:rPr lang="es-CL" dirty="0"/>
              <a:t> lidia con grandes cantidades de datos, pero la verdad es que eso no es tan así. </a:t>
            </a:r>
            <a:r>
              <a:rPr lang="es-CL" dirty="0" err="1"/>
              <a:t>Estadistitnca</a:t>
            </a:r>
            <a:r>
              <a:rPr lang="es-CL" dirty="0"/>
              <a:t> partió </a:t>
            </a:r>
            <a:r>
              <a:rPr lang="es-CL" dirty="0" err="1"/>
              <a:t>hac</a:t>
            </a:r>
            <a:r>
              <a:rPr lang="es-CL" dirty="0"/>
              <a:t> </a:t>
            </a:r>
            <a:r>
              <a:rPr lang="es-CL" dirty="0" err="1"/>
              <a:t>emucho</a:t>
            </a:r>
            <a:r>
              <a:rPr lang="es-CL" dirty="0"/>
              <a:t> y para entender datos del censo tuvo que utilizar grandes </a:t>
            </a:r>
            <a:r>
              <a:rPr lang="es-CL" dirty="0" err="1"/>
              <a:t>acanidades</a:t>
            </a:r>
            <a:r>
              <a:rPr lang="es-CL" dirty="0"/>
              <a:t> de datos entonces no es una </a:t>
            </a:r>
            <a:r>
              <a:rPr lang="es-CL" dirty="0" err="1"/>
              <a:t>afiramción</a:t>
            </a:r>
            <a:r>
              <a:rPr lang="es-CL" dirty="0"/>
              <a:t> del todo cierta.  Se utilizó para el censo.</a:t>
            </a:r>
          </a:p>
          <a:p>
            <a:pPr marL="171450" indent="-171450">
              <a:buFontTx/>
              <a:buChar char="-"/>
            </a:pPr>
            <a:r>
              <a:rPr lang="es-CL" dirty="0"/>
              <a:t>Los </a:t>
            </a:r>
            <a:r>
              <a:rPr lang="es-CL" dirty="0" err="1"/>
              <a:t>skills</a:t>
            </a:r>
            <a:r>
              <a:rPr lang="es-CL" dirty="0"/>
              <a:t> de computo son distinto para lidiar con BIG DATA, tampoco es cierto Hadoop partió hace mucho tiempo. </a:t>
            </a:r>
          </a:p>
          <a:p>
            <a:pPr marL="171450" indent="-171450">
              <a:buFontTx/>
              <a:buChar char="-"/>
            </a:pPr>
            <a:r>
              <a:rPr lang="es-CL" dirty="0"/>
              <a:t>Varias organizaciones de </a:t>
            </a:r>
            <a:r>
              <a:rPr lang="es-CL" dirty="0" err="1"/>
              <a:t>estadisticos</a:t>
            </a:r>
            <a:r>
              <a:rPr lang="es-CL" dirty="0"/>
              <a:t> mencionan: </a:t>
            </a:r>
            <a:r>
              <a:rPr lang="es-CL" dirty="0" err="1"/>
              <a:t>Aren’t</a:t>
            </a:r>
            <a:r>
              <a:rPr lang="es-CL" dirty="0"/>
              <a:t> </a:t>
            </a:r>
            <a:r>
              <a:rPr lang="es-CL" dirty="0" err="1"/>
              <a:t>we</a:t>
            </a:r>
            <a:r>
              <a:rPr lang="es-CL" dirty="0"/>
              <a:t> data </a:t>
            </a:r>
            <a:r>
              <a:rPr lang="es-CL" dirty="0" err="1"/>
              <a:t>scientist</a:t>
            </a:r>
            <a:r>
              <a:rPr lang="es-CL" dirty="0"/>
              <a:t>?(2013) Data </a:t>
            </a:r>
            <a:r>
              <a:rPr lang="es-CL" dirty="0" err="1"/>
              <a:t>science</a:t>
            </a:r>
            <a:r>
              <a:rPr lang="es-CL" dirty="0"/>
              <a:t> </a:t>
            </a:r>
            <a:r>
              <a:rPr lang="es-CL" dirty="0" err="1"/>
              <a:t>is</a:t>
            </a:r>
            <a:r>
              <a:rPr lang="es-CL" dirty="0"/>
              <a:t> </a:t>
            </a:r>
            <a:r>
              <a:rPr lang="es-CL" dirty="0" err="1"/>
              <a:t>not</a:t>
            </a:r>
            <a:r>
              <a:rPr lang="es-CL" dirty="0"/>
              <a:t> </a:t>
            </a:r>
            <a:r>
              <a:rPr lang="es-CL" dirty="0" err="1"/>
              <a:t>just</a:t>
            </a:r>
            <a:r>
              <a:rPr lang="es-CL" dirty="0"/>
              <a:t> a rebranding </a:t>
            </a:r>
            <a:r>
              <a:rPr lang="es-CL" dirty="0" err="1"/>
              <a:t>of</a:t>
            </a:r>
            <a:r>
              <a:rPr lang="es-CL" dirty="0"/>
              <a:t> </a:t>
            </a:r>
            <a:r>
              <a:rPr lang="es-CL" dirty="0" err="1"/>
              <a:t>statistics</a:t>
            </a:r>
            <a:r>
              <a:rPr lang="es-CL" dirty="0"/>
              <a:t>? (2015)</a:t>
            </a:r>
          </a:p>
          <a:p>
            <a:pPr marL="171450" indent="-171450">
              <a:buFontTx/>
              <a:buChar char="-"/>
            </a:pPr>
            <a:r>
              <a:rPr lang="es-CL" dirty="0"/>
              <a:t>Desde el otro lado, Data </a:t>
            </a:r>
            <a:r>
              <a:rPr lang="es-CL" dirty="0" err="1"/>
              <a:t>science</a:t>
            </a:r>
            <a:r>
              <a:rPr lang="es-CL" dirty="0"/>
              <a:t> sin estadística es posible incluso </a:t>
            </a:r>
            <a:r>
              <a:rPr lang="es-CL" dirty="0" err="1"/>
              <a:t>deaseable</a:t>
            </a:r>
            <a:r>
              <a:rPr lang="es-CL" dirty="0"/>
              <a:t>. </a:t>
            </a:r>
            <a:r>
              <a:rPr lang="es-CL" dirty="0" err="1"/>
              <a:t>Estadistica</a:t>
            </a:r>
            <a:r>
              <a:rPr lang="es-CL" dirty="0"/>
              <a:t> es la parte menos importante de data </a:t>
            </a:r>
            <a:r>
              <a:rPr lang="es-CL" dirty="0" err="1"/>
              <a:t>science</a:t>
            </a:r>
            <a:r>
              <a:rPr lang="es-CL" dirty="0"/>
              <a:t>. </a:t>
            </a:r>
          </a:p>
          <a:p>
            <a:pPr marL="171450" indent="-171450">
              <a:buFontTx/>
              <a:buChar char="-"/>
            </a:pPr>
            <a:endParaRPr lang="es-CL" dirty="0"/>
          </a:p>
          <a:p>
            <a:pPr marL="171450" indent="-171450">
              <a:buFontTx/>
              <a:buChar char="-"/>
            </a:pPr>
            <a:endParaRPr lang="es-CL" dirty="0"/>
          </a:p>
          <a:p>
            <a:pPr marL="171450" indent="-171450">
              <a:buFontTx/>
              <a:buChar char="-"/>
            </a:pPr>
            <a:endParaRPr lang="es-CL" dirty="0"/>
          </a:p>
        </p:txBody>
      </p:sp>
      <p:sp>
        <p:nvSpPr>
          <p:cNvPr id="4" name="Marcador de número de diapositiva 3"/>
          <p:cNvSpPr>
            <a:spLocks noGrp="1"/>
          </p:cNvSpPr>
          <p:nvPr>
            <p:ph type="sldNum" sz="quarter" idx="5"/>
          </p:nvPr>
        </p:nvSpPr>
        <p:spPr/>
        <p:txBody>
          <a:bodyPr/>
          <a:lstStyle/>
          <a:p>
            <a:fld id="{0FC528ED-E0A4-BB45-B7E7-40E0D5D0CB18}" type="slidenum">
              <a:rPr lang="es-CL" smtClean="0"/>
              <a:t>18</a:t>
            </a:fld>
            <a:endParaRPr lang="es-CL"/>
          </a:p>
        </p:txBody>
      </p:sp>
    </p:spTree>
    <p:extLst>
      <p:ext uri="{BB962C8B-B14F-4D97-AF65-F5344CB8AC3E}">
        <p14:creationId xmlns:p14="http://schemas.microsoft.com/office/powerpoint/2010/main" val="29977604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171450" indent="-171450">
              <a:buFontTx/>
              <a:buChar char="-"/>
            </a:pPr>
            <a:r>
              <a:rPr lang="es-CL" dirty="0"/>
              <a:t>Se decide que data </a:t>
            </a:r>
            <a:r>
              <a:rPr lang="es-CL" dirty="0" err="1"/>
              <a:t>science</a:t>
            </a:r>
            <a:r>
              <a:rPr lang="es-CL" dirty="0"/>
              <a:t> lidia con grandes cantidades de datos, pero la verdad es que eso no es tan así. </a:t>
            </a:r>
            <a:r>
              <a:rPr lang="es-CL" dirty="0" err="1"/>
              <a:t>Estadistitnca</a:t>
            </a:r>
            <a:r>
              <a:rPr lang="es-CL" dirty="0"/>
              <a:t> partió </a:t>
            </a:r>
            <a:r>
              <a:rPr lang="es-CL" dirty="0" err="1"/>
              <a:t>hac</a:t>
            </a:r>
            <a:r>
              <a:rPr lang="es-CL" dirty="0"/>
              <a:t> </a:t>
            </a:r>
            <a:r>
              <a:rPr lang="es-CL" dirty="0" err="1"/>
              <a:t>emucho</a:t>
            </a:r>
            <a:r>
              <a:rPr lang="es-CL" dirty="0"/>
              <a:t> y para entender datos del censo tuvo que utilizar grandes </a:t>
            </a:r>
            <a:r>
              <a:rPr lang="es-CL" dirty="0" err="1"/>
              <a:t>acanidades</a:t>
            </a:r>
            <a:r>
              <a:rPr lang="es-CL" dirty="0"/>
              <a:t> de datos entonces no es una </a:t>
            </a:r>
            <a:r>
              <a:rPr lang="es-CL" dirty="0" err="1"/>
              <a:t>afiramción</a:t>
            </a:r>
            <a:r>
              <a:rPr lang="es-CL" dirty="0"/>
              <a:t> del todo cierta.  Se utilizó para el censo.</a:t>
            </a:r>
          </a:p>
          <a:p>
            <a:pPr marL="171450" indent="-171450">
              <a:buFontTx/>
              <a:buChar char="-"/>
            </a:pPr>
            <a:r>
              <a:rPr lang="es-CL" dirty="0"/>
              <a:t>Los </a:t>
            </a:r>
            <a:r>
              <a:rPr lang="es-CL" dirty="0" err="1"/>
              <a:t>skills</a:t>
            </a:r>
            <a:r>
              <a:rPr lang="es-CL" dirty="0"/>
              <a:t> de computo son distinto para lidiar con BIG DATA, tampoco es cierto Hadoop partió hace mucho tiempo. </a:t>
            </a:r>
          </a:p>
          <a:p>
            <a:pPr marL="171450" indent="-171450">
              <a:buFontTx/>
              <a:buChar char="-"/>
            </a:pPr>
            <a:r>
              <a:rPr lang="es-CL" dirty="0"/>
              <a:t>Varias organizaciones de </a:t>
            </a:r>
            <a:r>
              <a:rPr lang="es-CL" dirty="0" err="1"/>
              <a:t>estadisticos</a:t>
            </a:r>
            <a:r>
              <a:rPr lang="es-CL" dirty="0"/>
              <a:t> mencionan: </a:t>
            </a:r>
            <a:r>
              <a:rPr lang="es-CL" dirty="0" err="1"/>
              <a:t>Aren’t</a:t>
            </a:r>
            <a:r>
              <a:rPr lang="es-CL" dirty="0"/>
              <a:t> </a:t>
            </a:r>
            <a:r>
              <a:rPr lang="es-CL" dirty="0" err="1"/>
              <a:t>we</a:t>
            </a:r>
            <a:r>
              <a:rPr lang="es-CL" dirty="0"/>
              <a:t> data </a:t>
            </a:r>
            <a:r>
              <a:rPr lang="es-CL" dirty="0" err="1"/>
              <a:t>scientist</a:t>
            </a:r>
            <a:r>
              <a:rPr lang="es-CL" dirty="0"/>
              <a:t>?(2013) Data </a:t>
            </a:r>
            <a:r>
              <a:rPr lang="es-CL" dirty="0" err="1"/>
              <a:t>science</a:t>
            </a:r>
            <a:r>
              <a:rPr lang="es-CL" dirty="0"/>
              <a:t> </a:t>
            </a:r>
            <a:r>
              <a:rPr lang="es-CL" dirty="0" err="1"/>
              <a:t>is</a:t>
            </a:r>
            <a:r>
              <a:rPr lang="es-CL" dirty="0"/>
              <a:t> </a:t>
            </a:r>
            <a:r>
              <a:rPr lang="es-CL" dirty="0" err="1"/>
              <a:t>not</a:t>
            </a:r>
            <a:r>
              <a:rPr lang="es-CL" dirty="0"/>
              <a:t> </a:t>
            </a:r>
            <a:r>
              <a:rPr lang="es-CL" dirty="0" err="1"/>
              <a:t>just</a:t>
            </a:r>
            <a:r>
              <a:rPr lang="es-CL" dirty="0"/>
              <a:t> a rebranding </a:t>
            </a:r>
            <a:r>
              <a:rPr lang="es-CL" dirty="0" err="1"/>
              <a:t>of</a:t>
            </a:r>
            <a:r>
              <a:rPr lang="es-CL" dirty="0"/>
              <a:t> </a:t>
            </a:r>
            <a:r>
              <a:rPr lang="es-CL" dirty="0" err="1"/>
              <a:t>statistics</a:t>
            </a:r>
            <a:r>
              <a:rPr lang="es-CL" dirty="0"/>
              <a:t>? (2015)</a:t>
            </a:r>
          </a:p>
          <a:p>
            <a:pPr marL="171450" indent="-171450">
              <a:buFontTx/>
              <a:buChar char="-"/>
            </a:pPr>
            <a:r>
              <a:rPr lang="es-CL" dirty="0"/>
              <a:t>Desde el otro lado, Data </a:t>
            </a:r>
            <a:r>
              <a:rPr lang="es-CL" dirty="0" err="1"/>
              <a:t>science</a:t>
            </a:r>
            <a:r>
              <a:rPr lang="es-CL" dirty="0"/>
              <a:t> sin estadística es posible incluso </a:t>
            </a:r>
            <a:r>
              <a:rPr lang="es-CL" dirty="0" err="1"/>
              <a:t>deaseable</a:t>
            </a:r>
            <a:r>
              <a:rPr lang="es-CL" dirty="0"/>
              <a:t>. </a:t>
            </a:r>
            <a:r>
              <a:rPr lang="es-CL" dirty="0" err="1"/>
              <a:t>Estadistica</a:t>
            </a:r>
            <a:r>
              <a:rPr lang="es-CL" dirty="0"/>
              <a:t> es la parte menos importante de data </a:t>
            </a:r>
            <a:r>
              <a:rPr lang="es-CL" dirty="0" err="1"/>
              <a:t>science</a:t>
            </a:r>
            <a:r>
              <a:rPr lang="es-CL" dirty="0"/>
              <a:t>. </a:t>
            </a:r>
          </a:p>
          <a:p>
            <a:pPr marL="171450" indent="-171450">
              <a:buFontTx/>
              <a:buChar char="-"/>
            </a:pPr>
            <a:endParaRPr lang="es-CL" dirty="0"/>
          </a:p>
          <a:p>
            <a:pPr marL="171450" indent="-171450">
              <a:buFontTx/>
              <a:buChar char="-"/>
            </a:pPr>
            <a:endParaRPr lang="es-CL" dirty="0"/>
          </a:p>
          <a:p>
            <a:pPr marL="171450" indent="-171450">
              <a:buFontTx/>
              <a:buChar char="-"/>
            </a:pPr>
            <a:endParaRPr lang="es-CL" dirty="0"/>
          </a:p>
        </p:txBody>
      </p:sp>
      <p:sp>
        <p:nvSpPr>
          <p:cNvPr id="4" name="Marcador de número de diapositiva 3"/>
          <p:cNvSpPr>
            <a:spLocks noGrp="1"/>
          </p:cNvSpPr>
          <p:nvPr>
            <p:ph type="sldNum" sz="quarter" idx="5"/>
          </p:nvPr>
        </p:nvSpPr>
        <p:spPr/>
        <p:txBody>
          <a:bodyPr/>
          <a:lstStyle/>
          <a:p>
            <a:fld id="{0FC528ED-E0A4-BB45-B7E7-40E0D5D0CB18}" type="slidenum">
              <a:rPr lang="es-CL" smtClean="0"/>
              <a:t>19</a:t>
            </a:fld>
            <a:endParaRPr lang="es-CL"/>
          </a:p>
        </p:txBody>
      </p:sp>
    </p:spTree>
    <p:extLst>
      <p:ext uri="{BB962C8B-B14F-4D97-AF65-F5344CB8AC3E}">
        <p14:creationId xmlns:p14="http://schemas.microsoft.com/office/powerpoint/2010/main" val="24939455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171450" indent="-171450">
              <a:buFontTx/>
              <a:buChar char="-"/>
            </a:pPr>
            <a:r>
              <a:rPr lang="es-CL" dirty="0"/>
              <a:t>Se decide que data </a:t>
            </a:r>
            <a:r>
              <a:rPr lang="es-CL" dirty="0" err="1"/>
              <a:t>science</a:t>
            </a:r>
            <a:r>
              <a:rPr lang="es-CL" dirty="0"/>
              <a:t> lidia con grandes cantidades de datos, pero la verdad es que eso no es tan así. </a:t>
            </a:r>
            <a:r>
              <a:rPr lang="es-CL" dirty="0" err="1"/>
              <a:t>Estadistitnca</a:t>
            </a:r>
            <a:r>
              <a:rPr lang="es-CL" dirty="0"/>
              <a:t> partió </a:t>
            </a:r>
            <a:r>
              <a:rPr lang="es-CL" dirty="0" err="1"/>
              <a:t>hac</a:t>
            </a:r>
            <a:r>
              <a:rPr lang="es-CL" dirty="0"/>
              <a:t> </a:t>
            </a:r>
            <a:r>
              <a:rPr lang="es-CL" dirty="0" err="1"/>
              <a:t>emucho</a:t>
            </a:r>
            <a:r>
              <a:rPr lang="es-CL" dirty="0"/>
              <a:t> y para entender datos del censo tuvo que utilizar grandes </a:t>
            </a:r>
            <a:r>
              <a:rPr lang="es-CL" dirty="0" err="1"/>
              <a:t>acanidades</a:t>
            </a:r>
            <a:r>
              <a:rPr lang="es-CL" dirty="0"/>
              <a:t> de datos entonces no es una </a:t>
            </a:r>
            <a:r>
              <a:rPr lang="es-CL" dirty="0" err="1"/>
              <a:t>afiramción</a:t>
            </a:r>
            <a:r>
              <a:rPr lang="es-CL" dirty="0"/>
              <a:t> del todo cierta.  Se utilizó para el censo.</a:t>
            </a:r>
          </a:p>
          <a:p>
            <a:pPr marL="171450" indent="-171450">
              <a:buFontTx/>
              <a:buChar char="-"/>
            </a:pPr>
            <a:r>
              <a:rPr lang="es-CL" dirty="0"/>
              <a:t>Los </a:t>
            </a:r>
            <a:r>
              <a:rPr lang="es-CL" dirty="0" err="1"/>
              <a:t>skills</a:t>
            </a:r>
            <a:r>
              <a:rPr lang="es-CL" dirty="0"/>
              <a:t> de computo son distinto para lidiar con BIG DATA, tampoco es cierto Hadoop partió hace mucho tiempo. </a:t>
            </a:r>
          </a:p>
          <a:p>
            <a:pPr marL="171450" indent="-171450">
              <a:buFontTx/>
              <a:buChar char="-"/>
            </a:pPr>
            <a:r>
              <a:rPr lang="es-CL" dirty="0"/>
              <a:t>Varias organizaciones de </a:t>
            </a:r>
            <a:r>
              <a:rPr lang="es-CL" dirty="0" err="1"/>
              <a:t>estadisticos</a:t>
            </a:r>
            <a:r>
              <a:rPr lang="es-CL" dirty="0"/>
              <a:t> mencionan: </a:t>
            </a:r>
            <a:r>
              <a:rPr lang="es-CL" dirty="0" err="1"/>
              <a:t>Aren’t</a:t>
            </a:r>
            <a:r>
              <a:rPr lang="es-CL" dirty="0"/>
              <a:t> </a:t>
            </a:r>
            <a:r>
              <a:rPr lang="es-CL" dirty="0" err="1"/>
              <a:t>we</a:t>
            </a:r>
            <a:r>
              <a:rPr lang="es-CL" dirty="0"/>
              <a:t> data </a:t>
            </a:r>
            <a:r>
              <a:rPr lang="es-CL" dirty="0" err="1"/>
              <a:t>scientist</a:t>
            </a:r>
            <a:r>
              <a:rPr lang="es-CL" dirty="0"/>
              <a:t>?(2013) Data </a:t>
            </a:r>
            <a:r>
              <a:rPr lang="es-CL" dirty="0" err="1"/>
              <a:t>science</a:t>
            </a:r>
            <a:r>
              <a:rPr lang="es-CL" dirty="0"/>
              <a:t> </a:t>
            </a:r>
            <a:r>
              <a:rPr lang="es-CL" dirty="0" err="1"/>
              <a:t>is</a:t>
            </a:r>
            <a:r>
              <a:rPr lang="es-CL" dirty="0"/>
              <a:t> </a:t>
            </a:r>
            <a:r>
              <a:rPr lang="es-CL" dirty="0" err="1"/>
              <a:t>not</a:t>
            </a:r>
            <a:r>
              <a:rPr lang="es-CL" dirty="0"/>
              <a:t> </a:t>
            </a:r>
            <a:r>
              <a:rPr lang="es-CL" dirty="0" err="1"/>
              <a:t>just</a:t>
            </a:r>
            <a:r>
              <a:rPr lang="es-CL" dirty="0"/>
              <a:t> a rebranding </a:t>
            </a:r>
            <a:r>
              <a:rPr lang="es-CL" dirty="0" err="1"/>
              <a:t>of</a:t>
            </a:r>
            <a:r>
              <a:rPr lang="es-CL" dirty="0"/>
              <a:t> </a:t>
            </a:r>
            <a:r>
              <a:rPr lang="es-CL" dirty="0" err="1"/>
              <a:t>statistics</a:t>
            </a:r>
            <a:r>
              <a:rPr lang="es-CL" dirty="0"/>
              <a:t>? (2015)</a:t>
            </a:r>
          </a:p>
          <a:p>
            <a:pPr marL="171450" indent="-171450">
              <a:buFontTx/>
              <a:buChar char="-"/>
            </a:pPr>
            <a:r>
              <a:rPr lang="es-CL" dirty="0"/>
              <a:t>Desde el otro lado, Data </a:t>
            </a:r>
            <a:r>
              <a:rPr lang="es-CL" dirty="0" err="1"/>
              <a:t>science</a:t>
            </a:r>
            <a:r>
              <a:rPr lang="es-CL" dirty="0"/>
              <a:t> sin estadística es posible incluso </a:t>
            </a:r>
            <a:r>
              <a:rPr lang="es-CL" dirty="0" err="1"/>
              <a:t>deaseable</a:t>
            </a:r>
            <a:r>
              <a:rPr lang="es-CL" dirty="0"/>
              <a:t>. </a:t>
            </a:r>
            <a:r>
              <a:rPr lang="es-CL" dirty="0" err="1"/>
              <a:t>Estadistica</a:t>
            </a:r>
            <a:r>
              <a:rPr lang="es-CL" dirty="0"/>
              <a:t> es la parte menos importante de data </a:t>
            </a:r>
            <a:r>
              <a:rPr lang="es-CL" dirty="0" err="1"/>
              <a:t>science</a:t>
            </a:r>
            <a:r>
              <a:rPr lang="es-CL" dirty="0"/>
              <a:t>. </a:t>
            </a:r>
          </a:p>
          <a:p>
            <a:pPr marL="171450" indent="-171450">
              <a:buFontTx/>
              <a:buChar char="-"/>
            </a:pPr>
            <a:endParaRPr lang="es-CL" dirty="0"/>
          </a:p>
          <a:p>
            <a:pPr marL="171450" indent="-171450">
              <a:buFontTx/>
              <a:buChar char="-"/>
            </a:pPr>
            <a:endParaRPr lang="es-CL" dirty="0"/>
          </a:p>
          <a:p>
            <a:pPr marL="171450" indent="-171450">
              <a:buFontTx/>
              <a:buChar char="-"/>
            </a:pPr>
            <a:endParaRPr lang="es-CL" dirty="0"/>
          </a:p>
        </p:txBody>
      </p:sp>
      <p:sp>
        <p:nvSpPr>
          <p:cNvPr id="4" name="Marcador de número de diapositiva 3"/>
          <p:cNvSpPr>
            <a:spLocks noGrp="1"/>
          </p:cNvSpPr>
          <p:nvPr>
            <p:ph type="sldNum" sz="quarter" idx="5"/>
          </p:nvPr>
        </p:nvSpPr>
        <p:spPr/>
        <p:txBody>
          <a:bodyPr/>
          <a:lstStyle/>
          <a:p>
            <a:fld id="{0FC528ED-E0A4-BB45-B7E7-40E0D5D0CB18}" type="slidenum">
              <a:rPr lang="es-CL" smtClean="0"/>
              <a:t>20</a:t>
            </a:fld>
            <a:endParaRPr lang="es-CL"/>
          </a:p>
        </p:txBody>
      </p:sp>
    </p:spTree>
    <p:extLst>
      <p:ext uri="{BB962C8B-B14F-4D97-AF65-F5344CB8AC3E}">
        <p14:creationId xmlns:p14="http://schemas.microsoft.com/office/powerpoint/2010/main" val="14598526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171450" indent="-171450">
              <a:buFontTx/>
              <a:buChar char="-"/>
            </a:pPr>
            <a:r>
              <a:rPr lang="es-CL" dirty="0"/>
              <a:t>Se decide que data </a:t>
            </a:r>
            <a:r>
              <a:rPr lang="es-CL" dirty="0" err="1"/>
              <a:t>science</a:t>
            </a:r>
            <a:r>
              <a:rPr lang="es-CL" dirty="0"/>
              <a:t> lidia con grandes cantidades de datos, pero la verdad es que eso no es tan así. </a:t>
            </a:r>
            <a:r>
              <a:rPr lang="es-CL" dirty="0" err="1"/>
              <a:t>Estadistitnca</a:t>
            </a:r>
            <a:r>
              <a:rPr lang="es-CL" dirty="0"/>
              <a:t> partió </a:t>
            </a:r>
            <a:r>
              <a:rPr lang="es-CL" dirty="0" err="1"/>
              <a:t>hac</a:t>
            </a:r>
            <a:r>
              <a:rPr lang="es-CL" dirty="0"/>
              <a:t> </a:t>
            </a:r>
            <a:r>
              <a:rPr lang="es-CL" dirty="0" err="1"/>
              <a:t>emucho</a:t>
            </a:r>
            <a:r>
              <a:rPr lang="es-CL" dirty="0"/>
              <a:t> y para entender datos del censo tuvo que utilizar grandes </a:t>
            </a:r>
            <a:r>
              <a:rPr lang="es-CL" dirty="0" err="1"/>
              <a:t>acanidades</a:t>
            </a:r>
            <a:r>
              <a:rPr lang="es-CL" dirty="0"/>
              <a:t> de datos entonces no es una </a:t>
            </a:r>
            <a:r>
              <a:rPr lang="es-CL" dirty="0" err="1"/>
              <a:t>afiramción</a:t>
            </a:r>
            <a:r>
              <a:rPr lang="es-CL" dirty="0"/>
              <a:t> del todo cierta.  Se utilizó para el censo.</a:t>
            </a:r>
          </a:p>
          <a:p>
            <a:pPr marL="171450" indent="-171450">
              <a:buFontTx/>
              <a:buChar char="-"/>
            </a:pPr>
            <a:r>
              <a:rPr lang="es-CL" dirty="0"/>
              <a:t>Los </a:t>
            </a:r>
            <a:r>
              <a:rPr lang="es-CL" dirty="0" err="1"/>
              <a:t>skills</a:t>
            </a:r>
            <a:r>
              <a:rPr lang="es-CL" dirty="0"/>
              <a:t> de computo son distinto para lidiar con BIG DATA, tampoco es cierto Hadoop partió hace mucho tiempo. </a:t>
            </a:r>
          </a:p>
          <a:p>
            <a:pPr marL="171450" indent="-171450">
              <a:buFontTx/>
              <a:buChar char="-"/>
            </a:pPr>
            <a:r>
              <a:rPr lang="es-CL" dirty="0"/>
              <a:t>Varias organizaciones de </a:t>
            </a:r>
            <a:r>
              <a:rPr lang="es-CL" dirty="0" err="1"/>
              <a:t>estadisticos</a:t>
            </a:r>
            <a:r>
              <a:rPr lang="es-CL" dirty="0"/>
              <a:t> mencionan: </a:t>
            </a:r>
            <a:r>
              <a:rPr lang="es-CL" dirty="0" err="1"/>
              <a:t>Aren’t</a:t>
            </a:r>
            <a:r>
              <a:rPr lang="es-CL" dirty="0"/>
              <a:t> </a:t>
            </a:r>
            <a:r>
              <a:rPr lang="es-CL" dirty="0" err="1"/>
              <a:t>we</a:t>
            </a:r>
            <a:r>
              <a:rPr lang="es-CL" dirty="0"/>
              <a:t> data </a:t>
            </a:r>
            <a:r>
              <a:rPr lang="es-CL" dirty="0" err="1"/>
              <a:t>scientist</a:t>
            </a:r>
            <a:r>
              <a:rPr lang="es-CL" dirty="0"/>
              <a:t>?(2013) Data </a:t>
            </a:r>
            <a:r>
              <a:rPr lang="es-CL" dirty="0" err="1"/>
              <a:t>science</a:t>
            </a:r>
            <a:r>
              <a:rPr lang="es-CL" dirty="0"/>
              <a:t> </a:t>
            </a:r>
            <a:r>
              <a:rPr lang="es-CL" dirty="0" err="1"/>
              <a:t>is</a:t>
            </a:r>
            <a:r>
              <a:rPr lang="es-CL" dirty="0"/>
              <a:t> </a:t>
            </a:r>
            <a:r>
              <a:rPr lang="es-CL" dirty="0" err="1"/>
              <a:t>not</a:t>
            </a:r>
            <a:r>
              <a:rPr lang="es-CL" dirty="0"/>
              <a:t> </a:t>
            </a:r>
            <a:r>
              <a:rPr lang="es-CL" dirty="0" err="1"/>
              <a:t>just</a:t>
            </a:r>
            <a:r>
              <a:rPr lang="es-CL" dirty="0"/>
              <a:t> a rebranding </a:t>
            </a:r>
            <a:r>
              <a:rPr lang="es-CL" dirty="0" err="1"/>
              <a:t>of</a:t>
            </a:r>
            <a:r>
              <a:rPr lang="es-CL" dirty="0"/>
              <a:t> </a:t>
            </a:r>
            <a:r>
              <a:rPr lang="es-CL" dirty="0" err="1"/>
              <a:t>statistics</a:t>
            </a:r>
            <a:r>
              <a:rPr lang="es-CL" dirty="0"/>
              <a:t>? (2015)</a:t>
            </a:r>
          </a:p>
          <a:p>
            <a:pPr marL="171450" indent="-171450">
              <a:buFontTx/>
              <a:buChar char="-"/>
            </a:pPr>
            <a:r>
              <a:rPr lang="es-CL" dirty="0"/>
              <a:t>Desde el otro lado, Data </a:t>
            </a:r>
            <a:r>
              <a:rPr lang="es-CL" dirty="0" err="1"/>
              <a:t>science</a:t>
            </a:r>
            <a:r>
              <a:rPr lang="es-CL" dirty="0"/>
              <a:t> sin estadística es posible incluso </a:t>
            </a:r>
            <a:r>
              <a:rPr lang="es-CL" dirty="0" err="1"/>
              <a:t>deaseable</a:t>
            </a:r>
            <a:r>
              <a:rPr lang="es-CL" dirty="0"/>
              <a:t>. </a:t>
            </a:r>
            <a:r>
              <a:rPr lang="es-CL" dirty="0" err="1"/>
              <a:t>Estadistica</a:t>
            </a:r>
            <a:r>
              <a:rPr lang="es-CL" dirty="0"/>
              <a:t> es la parte menos importante de data </a:t>
            </a:r>
            <a:r>
              <a:rPr lang="es-CL" dirty="0" err="1"/>
              <a:t>science</a:t>
            </a:r>
            <a:r>
              <a:rPr lang="es-CL" dirty="0"/>
              <a:t>. </a:t>
            </a:r>
          </a:p>
          <a:p>
            <a:pPr marL="171450" indent="-171450">
              <a:buFontTx/>
              <a:buChar char="-"/>
            </a:pPr>
            <a:endParaRPr lang="es-CL" dirty="0"/>
          </a:p>
          <a:p>
            <a:pPr marL="171450" indent="-171450">
              <a:buFontTx/>
              <a:buChar char="-"/>
            </a:pPr>
            <a:endParaRPr lang="es-CL" dirty="0"/>
          </a:p>
          <a:p>
            <a:pPr marL="171450" indent="-171450">
              <a:buFontTx/>
              <a:buChar char="-"/>
            </a:pPr>
            <a:endParaRPr lang="es-CL" dirty="0"/>
          </a:p>
        </p:txBody>
      </p:sp>
      <p:sp>
        <p:nvSpPr>
          <p:cNvPr id="4" name="Marcador de número de diapositiva 3"/>
          <p:cNvSpPr>
            <a:spLocks noGrp="1"/>
          </p:cNvSpPr>
          <p:nvPr>
            <p:ph type="sldNum" sz="quarter" idx="5"/>
          </p:nvPr>
        </p:nvSpPr>
        <p:spPr/>
        <p:txBody>
          <a:bodyPr/>
          <a:lstStyle/>
          <a:p>
            <a:fld id="{0FC528ED-E0A4-BB45-B7E7-40E0D5D0CB18}" type="slidenum">
              <a:rPr lang="es-CL" smtClean="0"/>
              <a:t>21</a:t>
            </a:fld>
            <a:endParaRPr lang="es-CL"/>
          </a:p>
        </p:txBody>
      </p:sp>
    </p:spTree>
    <p:extLst>
      <p:ext uri="{BB962C8B-B14F-4D97-AF65-F5344CB8AC3E}">
        <p14:creationId xmlns:p14="http://schemas.microsoft.com/office/powerpoint/2010/main" val="20891510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171450" indent="-171450">
              <a:buFontTx/>
              <a:buChar char="-"/>
            </a:pPr>
            <a:r>
              <a:rPr lang="es-CL" dirty="0"/>
              <a:t>Se decide que data </a:t>
            </a:r>
            <a:r>
              <a:rPr lang="es-CL" dirty="0" err="1"/>
              <a:t>science</a:t>
            </a:r>
            <a:r>
              <a:rPr lang="es-CL" dirty="0"/>
              <a:t> lidia con grandes cantidades de datos, pero la verdad es que eso no es tan así. </a:t>
            </a:r>
            <a:r>
              <a:rPr lang="es-CL" dirty="0" err="1"/>
              <a:t>Estadistitnca</a:t>
            </a:r>
            <a:r>
              <a:rPr lang="es-CL" dirty="0"/>
              <a:t> partió </a:t>
            </a:r>
            <a:r>
              <a:rPr lang="es-CL" dirty="0" err="1"/>
              <a:t>hac</a:t>
            </a:r>
            <a:r>
              <a:rPr lang="es-CL" dirty="0"/>
              <a:t> </a:t>
            </a:r>
            <a:r>
              <a:rPr lang="es-CL" dirty="0" err="1"/>
              <a:t>emucho</a:t>
            </a:r>
            <a:r>
              <a:rPr lang="es-CL" dirty="0"/>
              <a:t> y para entender datos del censo tuvo que utilizar grandes </a:t>
            </a:r>
            <a:r>
              <a:rPr lang="es-CL" dirty="0" err="1"/>
              <a:t>acanidades</a:t>
            </a:r>
            <a:r>
              <a:rPr lang="es-CL" dirty="0"/>
              <a:t> de datos entonces no es una </a:t>
            </a:r>
            <a:r>
              <a:rPr lang="es-CL" dirty="0" err="1"/>
              <a:t>afiramción</a:t>
            </a:r>
            <a:r>
              <a:rPr lang="es-CL" dirty="0"/>
              <a:t> del todo cierta.  Se utilizó para el censo.</a:t>
            </a:r>
          </a:p>
          <a:p>
            <a:pPr marL="171450" indent="-171450">
              <a:buFontTx/>
              <a:buChar char="-"/>
            </a:pPr>
            <a:r>
              <a:rPr lang="es-CL" dirty="0"/>
              <a:t>Los </a:t>
            </a:r>
            <a:r>
              <a:rPr lang="es-CL" dirty="0" err="1"/>
              <a:t>skills</a:t>
            </a:r>
            <a:r>
              <a:rPr lang="es-CL" dirty="0"/>
              <a:t> de computo son distinto para lidiar con BIG DATA, tampoco es cierto Hadoop partió hace mucho tiempo. </a:t>
            </a:r>
          </a:p>
          <a:p>
            <a:pPr marL="171450" indent="-171450">
              <a:buFontTx/>
              <a:buChar char="-"/>
            </a:pPr>
            <a:r>
              <a:rPr lang="es-CL" dirty="0"/>
              <a:t>Varias organizaciones de </a:t>
            </a:r>
            <a:r>
              <a:rPr lang="es-CL" dirty="0" err="1"/>
              <a:t>estadisticos</a:t>
            </a:r>
            <a:r>
              <a:rPr lang="es-CL" dirty="0"/>
              <a:t> mencionan: </a:t>
            </a:r>
            <a:r>
              <a:rPr lang="es-CL" dirty="0" err="1"/>
              <a:t>Aren’t</a:t>
            </a:r>
            <a:r>
              <a:rPr lang="es-CL" dirty="0"/>
              <a:t> </a:t>
            </a:r>
            <a:r>
              <a:rPr lang="es-CL" dirty="0" err="1"/>
              <a:t>we</a:t>
            </a:r>
            <a:r>
              <a:rPr lang="es-CL" dirty="0"/>
              <a:t> data </a:t>
            </a:r>
            <a:r>
              <a:rPr lang="es-CL" dirty="0" err="1"/>
              <a:t>scientist</a:t>
            </a:r>
            <a:r>
              <a:rPr lang="es-CL" dirty="0"/>
              <a:t>?(2013) Data </a:t>
            </a:r>
            <a:r>
              <a:rPr lang="es-CL" dirty="0" err="1"/>
              <a:t>science</a:t>
            </a:r>
            <a:r>
              <a:rPr lang="es-CL" dirty="0"/>
              <a:t> </a:t>
            </a:r>
            <a:r>
              <a:rPr lang="es-CL" dirty="0" err="1"/>
              <a:t>is</a:t>
            </a:r>
            <a:r>
              <a:rPr lang="es-CL" dirty="0"/>
              <a:t> </a:t>
            </a:r>
            <a:r>
              <a:rPr lang="es-CL" dirty="0" err="1"/>
              <a:t>not</a:t>
            </a:r>
            <a:r>
              <a:rPr lang="es-CL" dirty="0"/>
              <a:t> </a:t>
            </a:r>
            <a:r>
              <a:rPr lang="es-CL" dirty="0" err="1"/>
              <a:t>just</a:t>
            </a:r>
            <a:r>
              <a:rPr lang="es-CL" dirty="0"/>
              <a:t> a rebranding </a:t>
            </a:r>
            <a:r>
              <a:rPr lang="es-CL" dirty="0" err="1"/>
              <a:t>of</a:t>
            </a:r>
            <a:r>
              <a:rPr lang="es-CL" dirty="0"/>
              <a:t> </a:t>
            </a:r>
            <a:r>
              <a:rPr lang="es-CL" dirty="0" err="1"/>
              <a:t>statistics</a:t>
            </a:r>
            <a:r>
              <a:rPr lang="es-CL" dirty="0"/>
              <a:t>? (2015)</a:t>
            </a:r>
          </a:p>
          <a:p>
            <a:pPr marL="171450" indent="-171450">
              <a:buFontTx/>
              <a:buChar char="-"/>
            </a:pPr>
            <a:r>
              <a:rPr lang="es-CL" dirty="0"/>
              <a:t>Desde el otro lado, Data </a:t>
            </a:r>
            <a:r>
              <a:rPr lang="es-CL" dirty="0" err="1"/>
              <a:t>science</a:t>
            </a:r>
            <a:r>
              <a:rPr lang="es-CL" dirty="0"/>
              <a:t> sin estadística es posible incluso </a:t>
            </a:r>
            <a:r>
              <a:rPr lang="es-CL" dirty="0" err="1"/>
              <a:t>deaseable</a:t>
            </a:r>
            <a:r>
              <a:rPr lang="es-CL" dirty="0"/>
              <a:t>. </a:t>
            </a:r>
            <a:r>
              <a:rPr lang="es-CL" dirty="0" err="1"/>
              <a:t>Estadistica</a:t>
            </a:r>
            <a:r>
              <a:rPr lang="es-CL" dirty="0"/>
              <a:t> es la parte menos importante de data </a:t>
            </a:r>
            <a:r>
              <a:rPr lang="es-CL" dirty="0" err="1"/>
              <a:t>science</a:t>
            </a:r>
            <a:r>
              <a:rPr lang="es-CL" dirty="0"/>
              <a:t>. </a:t>
            </a:r>
          </a:p>
          <a:p>
            <a:pPr marL="171450" indent="-171450">
              <a:buFontTx/>
              <a:buChar char="-"/>
            </a:pPr>
            <a:endParaRPr lang="es-CL" dirty="0"/>
          </a:p>
          <a:p>
            <a:pPr marL="171450" indent="-171450">
              <a:buFontTx/>
              <a:buChar char="-"/>
            </a:pPr>
            <a:endParaRPr lang="es-CL" dirty="0"/>
          </a:p>
          <a:p>
            <a:pPr marL="171450" indent="-171450">
              <a:buFontTx/>
              <a:buChar char="-"/>
            </a:pPr>
            <a:endParaRPr lang="es-CL" dirty="0"/>
          </a:p>
        </p:txBody>
      </p:sp>
      <p:sp>
        <p:nvSpPr>
          <p:cNvPr id="4" name="Marcador de número de diapositiva 3"/>
          <p:cNvSpPr>
            <a:spLocks noGrp="1"/>
          </p:cNvSpPr>
          <p:nvPr>
            <p:ph type="sldNum" sz="quarter" idx="5"/>
          </p:nvPr>
        </p:nvSpPr>
        <p:spPr/>
        <p:txBody>
          <a:bodyPr/>
          <a:lstStyle/>
          <a:p>
            <a:fld id="{0FC528ED-E0A4-BB45-B7E7-40E0D5D0CB18}" type="slidenum">
              <a:rPr lang="es-CL" smtClean="0"/>
              <a:t>22</a:t>
            </a:fld>
            <a:endParaRPr lang="es-CL"/>
          </a:p>
        </p:txBody>
      </p:sp>
    </p:spTree>
    <p:extLst>
      <p:ext uri="{BB962C8B-B14F-4D97-AF65-F5344CB8AC3E}">
        <p14:creationId xmlns:p14="http://schemas.microsoft.com/office/powerpoint/2010/main" val="33130241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171450" indent="-171450">
              <a:buFontTx/>
              <a:buChar char="-"/>
            </a:pPr>
            <a:r>
              <a:rPr lang="es-CL" dirty="0"/>
              <a:t>Se decide que data </a:t>
            </a:r>
            <a:r>
              <a:rPr lang="es-CL" dirty="0" err="1"/>
              <a:t>science</a:t>
            </a:r>
            <a:r>
              <a:rPr lang="es-CL" dirty="0"/>
              <a:t> lidia con grandes cantidades de datos, pero la verdad es que eso no es tan así. </a:t>
            </a:r>
            <a:r>
              <a:rPr lang="es-CL" dirty="0" err="1"/>
              <a:t>Estadistitnca</a:t>
            </a:r>
            <a:r>
              <a:rPr lang="es-CL" dirty="0"/>
              <a:t> partió </a:t>
            </a:r>
            <a:r>
              <a:rPr lang="es-CL" dirty="0" err="1"/>
              <a:t>hac</a:t>
            </a:r>
            <a:r>
              <a:rPr lang="es-CL" dirty="0"/>
              <a:t> </a:t>
            </a:r>
            <a:r>
              <a:rPr lang="es-CL" dirty="0" err="1"/>
              <a:t>emucho</a:t>
            </a:r>
            <a:r>
              <a:rPr lang="es-CL" dirty="0"/>
              <a:t> y para entender datos del censo tuvo que utilizar grandes </a:t>
            </a:r>
            <a:r>
              <a:rPr lang="es-CL" dirty="0" err="1"/>
              <a:t>acanidades</a:t>
            </a:r>
            <a:r>
              <a:rPr lang="es-CL" dirty="0"/>
              <a:t> de datos entonces no es una </a:t>
            </a:r>
            <a:r>
              <a:rPr lang="es-CL" dirty="0" err="1"/>
              <a:t>afiramción</a:t>
            </a:r>
            <a:r>
              <a:rPr lang="es-CL" dirty="0"/>
              <a:t> del todo cierta.  Se utilizó para el censo.</a:t>
            </a:r>
          </a:p>
          <a:p>
            <a:pPr marL="171450" indent="-171450">
              <a:buFontTx/>
              <a:buChar char="-"/>
            </a:pPr>
            <a:r>
              <a:rPr lang="es-CL" dirty="0"/>
              <a:t>Los </a:t>
            </a:r>
            <a:r>
              <a:rPr lang="es-CL" dirty="0" err="1"/>
              <a:t>skills</a:t>
            </a:r>
            <a:r>
              <a:rPr lang="es-CL" dirty="0"/>
              <a:t> de computo son distinto para lidiar con BIG DATA, tampoco es cierto Hadoop partió hace mucho tiempo. </a:t>
            </a:r>
          </a:p>
          <a:p>
            <a:pPr marL="171450" indent="-171450">
              <a:buFontTx/>
              <a:buChar char="-"/>
            </a:pPr>
            <a:r>
              <a:rPr lang="es-CL" dirty="0"/>
              <a:t>Varias organizaciones de </a:t>
            </a:r>
            <a:r>
              <a:rPr lang="es-CL" dirty="0" err="1"/>
              <a:t>estadisticos</a:t>
            </a:r>
            <a:r>
              <a:rPr lang="es-CL" dirty="0"/>
              <a:t> mencionan: </a:t>
            </a:r>
            <a:r>
              <a:rPr lang="es-CL" dirty="0" err="1"/>
              <a:t>Aren’t</a:t>
            </a:r>
            <a:r>
              <a:rPr lang="es-CL" dirty="0"/>
              <a:t> </a:t>
            </a:r>
            <a:r>
              <a:rPr lang="es-CL" dirty="0" err="1"/>
              <a:t>we</a:t>
            </a:r>
            <a:r>
              <a:rPr lang="es-CL" dirty="0"/>
              <a:t> data </a:t>
            </a:r>
            <a:r>
              <a:rPr lang="es-CL" dirty="0" err="1"/>
              <a:t>scientist</a:t>
            </a:r>
            <a:r>
              <a:rPr lang="es-CL" dirty="0"/>
              <a:t>?(2013) Data </a:t>
            </a:r>
            <a:r>
              <a:rPr lang="es-CL" dirty="0" err="1"/>
              <a:t>science</a:t>
            </a:r>
            <a:r>
              <a:rPr lang="es-CL" dirty="0"/>
              <a:t> </a:t>
            </a:r>
            <a:r>
              <a:rPr lang="es-CL" dirty="0" err="1"/>
              <a:t>is</a:t>
            </a:r>
            <a:r>
              <a:rPr lang="es-CL" dirty="0"/>
              <a:t> </a:t>
            </a:r>
            <a:r>
              <a:rPr lang="es-CL" dirty="0" err="1"/>
              <a:t>not</a:t>
            </a:r>
            <a:r>
              <a:rPr lang="es-CL" dirty="0"/>
              <a:t> </a:t>
            </a:r>
            <a:r>
              <a:rPr lang="es-CL" dirty="0" err="1"/>
              <a:t>just</a:t>
            </a:r>
            <a:r>
              <a:rPr lang="es-CL" dirty="0"/>
              <a:t> a rebranding </a:t>
            </a:r>
            <a:r>
              <a:rPr lang="es-CL" dirty="0" err="1"/>
              <a:t>of</a:t>
            </a:r>
            <a:r>
              <a:rPr lang="es-CL" dirty="0"/>
              <a:t> </a:t>
            </a:r>
            <a:r>
              <a:rPr lang="es-CL" dirty="0" err="1"/>
              <a:t>statistics</a:t>
            </a:r>
            <a:r>
              <a:rPr lang="es-CL" dirty="0"/>
              <a:t>? (2015)</a:t>
            </a:r>
          </a:p>
          <a:p>
            <a:pPr marL="171450" indent="-171450">
              <a:buFontTx/>
              <a:buChar char="-"/>
            </a:pPr>
            <a:r>
              <a:rPr lang="es-CL" dirty="0"/>
              <a:t>Desde el otro lado, Data </a:t>
            </a:r>
            <a:r>
              <a:rPr lang="es-CL" dirty="0" err="1"/>
              <a:t>science</a:t>
            </a:r>
            <a:r>
              <a:rPr lang="es-CL" dirty="0"/>
              <a:t> sin estadística es posible incluso </a:t>
            </a:r>
            <a:r>
              <a:rPr lang="es-CL" dirty="0" err="1"/>
              <a:t>deaseable</a:t>
            </a:r>
            <a:r>
              <a:rPr lang="es-CL" dirty="0"/>
              <a:t>. </a:t>
            </a:r>
            <a:r>
              <a:rPr lang="es-CL" dirty="0" err="1"/>
              <a:t>Estadistica</a:t>
            </a:r>
            <a:r>
              <a:rPr lang="es-CL" dirty="0"/>
              <a:t> es la parte menos importante de data </a:t>
            </a:r>
            <a:r>
              <a:rPr lang="es-CL" dirty="0" err="1"/>
              <a:t>science</a:t>
            </a:r>
            <a:r>
              <a:rPr lang="es-CL" dirty="0"/>
              <a:t>. </a:t>
            </a:r>
          </a:p>
          <a:p>
            <a:pPr marL="171450" indent="-171450">
              <a:buFontTx/>
              <a:buChar char="-"/>
            </a:pPr>
            <a:endParaRPr lang="es-CL" dirty="0"/>
          </a:p>
          <a:p>
            <a:pPr marL="171450" indent="-171450">
              <a:buFontTx/>
              <a:buChar char="-"/>
            </a:pPr>
            <a:endParaRPr lang="es-CL" dirty="0"/>
          </a:p>
          <a:p>
            <a:pPr marL="171450" indent="-171450">
              <a:buFontTx/>
              <a:buChar char="-"/>
            </a:pPr>
            <a:endParaRPr lang="es-CL" dirty="0"/>
          </a:p>
        </p:txBody>
      </p:sp>
      <p:sp>
        <p:nvSpPr>
          <p:cNvPr id="4" name="Marcador de número de diapositiva 3"/>
          <p:cNvSpPr>
            <a:spLocks noGrp="1"/>
          </p:cNvSpPr>
          <p:nvPr>
            <p:ph type="sldNum" sz="quarter" idx="5"/>
          </p:nvPr>
        </p:nvSpPr>
        <p:spPr/>
        <p:txBody>
          <a:bodyPr/>
          <a:lstStyle/>
          <a:p>
            <a:fld id="{0FC528ED-E0A4-BB45-B7E7-40E0D5D0CB18}" type="slidenum">
              <a:rPr lang="es-CL" smtClean="0"/>
              <a:t>23</a:t>
            </a:fld>
            <a:endParaRPr lang="es-CL"/>
          </a:p>
        </p:txBody>
      </p:sp>
    </p:spTree>
    <p:extLst>
      <p:ext uri="{BB962C8B-B14F-4D97-AF65-F5344CB8AC3E}">
        <p14:creationId xmlns:p14="http://schemas.microsoft.com/office/powerpoint/2010/main" val="38556984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171450" indent="-171450">
              <a:buFontTx/>
              <a:buChar char="-"/>
            </a:pPr>
            <a:r>
              <a:rPr lang="es-CL" dirty="0"/>
              <a:t>Se decide que data </a:t>
            </a:r>
            <a:r>
              <a:rPr lang="es-CL" dirty="0" err="1"/>
              <a:t>science</a:t>
            </a:r>
            <a:r>
              <a:rPr lang="es-CL" dirty="0"/>
              <a:t> lidia con grandes cantidades de datos, pero la verdad es que eso no es tan así. </a:t>
            </a:r>
            <a:r>
              <a:rPr lang="es-CL" dirty="0" err="1"/>
              <a:t>Estadistitnca</a:t>
            </a:r>
            <a:r>
              <a:rPr lang="es-CL" dirty="0"/>
              <a:t> partió </a:t>
            </a:r>
            <a:r>
              <a:rPr lang="es-CL" dirty="0" err="1"/>
              <a:t>hac</a:t>
            </a:r>
            <a:r>
              <a:rPr lang="es-CL" dirty="0"/>
              <a:t> </a:t>
            </a:r>
            <a:r>
              <a:rPr lang="es-CL" dirty="0" err="1"/>
              <a:t>emucho</a:t>
            </a:r>
            <a:r>
              <a:rPr lang="es-CL" dirty="0"/>
              <a:t> y para entender datos del censo tuvo que utilizar grandes </a:t>
            </a:r>
            <a:r>
              <a:rPr lang="es-CL" dirty="0" err="1"/>
              <a:t>acanidades</a:t>
            </a:r>
            <a:r>
              <a:rPr lang="es-CL" dirty="0"/>
              <a:t> de datos entonces no es una </a:t>
            </a:r>
            <a:r>
              <a:rPr lang="es-CL" dirty="0" err="1"/>
              <a:t>afiramción</a:t>
            </a:r>
            <a:r>
              <a:rPr lang="es-CL" dirty="0"/>
              <a:t> del todo cierta.  Se utilizó para el censo.</a:t>
            </a:r>
          </a:p>
          <a:p>
            <a:pPr marL="171450" indent="-171450">
              <a:buFontTx/>
              <a:buChar char="-"/>
            </a:pPr>
            <a:r>
              <a:rPr lang="es-CL" dirty="0"/>
              <a:t>Los </a:t>
            </a:r>
            <a:r>
              <a:rPr lang="es-CL" dirty="0" err="1"/>
              <a:t>skills</a:t>
            </a:r>
            <a:r>
              <a:rPr lang="es-CL" dirty="0"/>
              <a:t> de computo son distinto para lidiar con BIG DATA, tampoco es cierto Hadoop partió hace mucho tiempo. </a:t>
            </a:r>
          </a:p>
          <a:p>
            <a:pPr marL="171450" indent="-171450">
              <a:buFontTx/>
              <a:buChar char="-"/>
            </a:pPr>
            <a:r>
              <a:rPr lang="es-CL" dirty="0"/>
              <a:t>Varias organizaciones de </a:t>
            </a:r>
            <a:r>
              <a:rPr lang="es-CL" dirty="0" err="1"/>
              <a:t>estadisticos</a:t>
            </a:r>
            <a:r>
              <a:rPr lang="es-CL" dirty="0"/>
              <a:t> mencionan: </a:t>
            </a:r>
            <a:r>
              <a:rPr lang="es-CL" dirty="0" err="1"/>
              <a:t>Aren’t</a:t>
            </a:r>
            <a:r>
              <a:rPr lang="es-CL" dirty="0"/>
              <a:t> </a:t>
            </a:r>
            <a:r>
              <a:rPr lang="es-CL" dirty="0" err="1"/>
              <a:t>we</a:t>
            </a:r>
            <a:r>
              <a:rPr lang="es-CL" dirty="0"/>
              <a:t> data </a:t>
            </a:r>
            <a:r>
              <a:rPr lang="es-CL" dirty="0" err="1"/>
              <a:t>scientist</a:t>
            </a:r>
            <a:r>
              <a:rPr lang="es-CL" dirty="0"/>
              <a:t>?(2013) Data </a:t>
            </a:r>
            <a:r>
              <a:rPr lang="es-CL" dirty="0" err="1"/>
              <a:t>science</a:t>
            </a:r>
            <a:r>
              <a:rPr lang="es-CL" dirty="0"/>
              <a:t> </a:t>
            </a:r>
            <a:r>
              <a:rPr lang="es-CL" dirty="0" err="1"/>
              <a:t>is</a:t>
            </a:r>
            <a:r>
              <a:rPr lang="es-CL" dirty="0"/>
              <a:t> </a:t>
            </a:r>
            <a:r>
              <a:rPr lang="es-CL" dirty="0" err="1"/>
              <a:t>not</a:t>
            </a:r>
            <a:r>
              <a:rPr lang="es-CL" dirty="0"/>
              <a:t> </a:t>
            </a:r>
            <a:r>
              <a:rPr lang="es-CL" dirty="0" err="1"/>
              <a:t>just</a:t>
            </a:r>
            <a:r>
              <a:rPr lang="es-CL" dirty="0"/>
              <a:t> a rebranding </a:t>
            </a:r>
            <a:r>
              <a:rPr lang="es-CL" dirty="0" err="1"/>
              <a:t>of</a:t>
            </a:r>
            <a:r>
              <a:rPr lang="es-CL" dirty="0"/>
              <a:t> </a:t>
            </a:r>
            <a:r>
              <a:rPr lang="es-CL" dirty="0" err="1"/>
              <a:t>statistics</a:t>
            </a:r>
            <a:r>
              <a:rPr lang="es-CL" dirty="0"/>
              <a:t>? (2015)</a:t>
            </a:r>
          </a:p>
          <a:p>
            <a:pPr marL="171450" indent="-171450">
              <a:buFontTx/>
              <a:buChar char="-"/>
            </a:pPr>
            <a:r>
              <a:rPr lang="es-CL" dirty="0"/>
              <a:t>Desde el otro lado, Data </a:t>
            </a:r>
            <a:r>
              <a:rPr lang="es-CL" dirty="0" err="1"/>
              <a:t>science</a:t>
            </a:r>
            <a:r>
              <a:rPr lang="es-CL" dirty="0"/>
              <a:t> sin estadística es posible incluso </a:t>
            </a:r>
            <a:r>
              <a:rPr lang="es-CL" dirty="0" err="1"/>
              <a:t>deaseable</a:t>
            </a:r>
            <a:r>
              <a:rPr lang="es-CL" dirty="0"/>
              <a:t>. </a:t>
            </a:r>
            <a:r>
              <a:rPr lang="es-CL" dirty="0" err="1"/>
              <a:t>Estadistica</a:t>
            </a:r>
            <a:r>
              <a:rPr lang="es-CL" dirty="0"/>
              <a:t> es la parte menos importante de data </a:t>
            </a:r>
            <a:r>
              <a:rPr lang="es-CL" dirty="0" err="1"/>
              <a:t>science</a:t>
            </a:r>
            <a:r>
              <a:rPr lang="es-CL" dirty="0"/>
              <a:t>. </a:t>
            </a:r>
          </a:p>
          <a:p>
            <a:pPr marL="171450" indent="-171450">
              <a:buFontTx/>
              <a:buChar char="-"/>
            </a:pPr>
            <a:endParaRPr lang="es-CL" dirty="0"/>
          </a:p>
          <a:p>
            <a:pPr marL="171450" indent="-171450">
              <a:buFontTx/>
              <a:buChar char="-"/>
            </a:pPr>
            <a:endParaRPr lang="es-CL" dirty="0"/>
          </a:p>
          <a:p>
            <a:pPr marL="171450" indent="-171450">
              <a:buFontTx/>
              <a:buChar char="-"/>
            </a:pPr>
            <a:endParaRPr lang="es-CL" dirty="0"/>
          </a:p>
        </p:txBody>
      </p:sp>
      <p:sp>
        <p:nvSpPr>
          <p:cNvPr id="4" name="Marcador de número de diapositiva 3"/>
          <p:cNvSpPr>
            <a:spLocks noGrp="1"/>
          </p:cNvSpPr>
          <p:nvPr>
            <p:ph type="sldNum" sz="quarter" idx="5"/>
          </p:nvPr>
        </p:nvSpPr>
        <p:spPr/>
        <p:txBody>
          <a:bodyPr/>
          <a:lstStyle/>
          <a:p>
            <a:fld id="{0FC528ED-E0A4-BB45-B7E7-40E0D5D0CB18}" type="slidenum">
              <a:rPr lang="es-CL" smtClean="0"/>
              <a:t>24</a:t>
            </a:fld>
            <a:endParaRPr lang="es-CL"/>
          </a:p>
        </p:txBody>
      </p:sp>
    </p:spTree>
    <p:extLst>
      <p:ext uri="{BB962C8B-B14F-4D97-AF65-F5344CB8AC3E}">
        <p14:creationId xmlns:p14="http://schemas.microsoft.com/office/powerpoint/2010/main" val="4432957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171450" indent="-171450">
              <a:buFontTx/>
              <a:buChar char="-"/>
            </a:pPr>
            <a:r>
              <a:rPr lang="es-CL" dirty="0"/>
              <a:t>Se decide que data </a:t>
            </a:r>
            <a:r>
              <a:rPr lang="es-CL" dirty="0" err="1"/>
              <a:t>science</a:t>
            </a:r>
            <a:r>
              <a:rPr lang="es-CL" dirty="0"/>
              <a:t> lidia con grandes cantidades de datos, pero la verdad es que eso no es tan así. </a:t>
            </a:r>
            <a:r>
              <a:rPr lang="es-CL" dirty="0" err="1"/>
              <a:t>Estadistitnca</a:t>
            </a:r>
            <a:r>
              <a:rPr lang="es-CL" dirty="0"/>
              <a:t> partió </a:t>
            </a:r>
            <a:r>
              <a:rPr lang="es-CL" dirty="0" err="1"/>
              <a:t>hac</a:t>
            </a:r>
            <a:r>
              <a:rPr lang="es-CL" dirty="0"/>
              <a:t> </a:t>
            </a:r>
            <a:r>
              <a:rPr lang="es-CL" dirty="0" err="1"/>
              <a:t>emucho</a:t>
            </a:r>
            <a:r>
              <a:rPr lang="es-CL" dirty="0"/>
              <a:t> y para entender datos del censo tuvo que utilizar grandes </a:t>
            </a:r>
            <a:r>
              <a:rPr lang="es-CL" dirty="0" err="1"/>
              <a:t>acanidades</a:t>
            </a:r>
            <a:r>
              <a:rPr lang="es-CL" dirty="0"/>
              <a:t> de datos entonces no es una </a:t>
            </a:r>
            <a:r>
              <a:rPr lang="es-CL" dirty="0" err="1"/>
              <a:t>afiramción</a:t>
            </a:r>
            <a:r>
              <a:rPr lang="es-CL" dirty="0"/>
              <a:t> del todo cierta.  Se utilizó para el censo.</a:t>
            </a:r>
          </a:p>
          <a:p>
            <a:pPr marL="171450" indent="-171450">
              <a:buFontTx/>
              <a:buChar char="-"/>
            </a:pPr>
            <a:r>
              <a:rPr lang="es-CL" dirty="0"/>
              <a:t>Los </a:t>
            </a:r>
            <a:r>
              <a:rPr lang="es-CL" dirty="0" err="1"/>
              <a:t>skills</a:t>
            </a:r>
            <a:r>
              <a:rPr lang="es-CL" dirty="0"/>
              <a:t> de computo son distinto para lidiar con BIG DATA, tampoco es cierto Hadoop partió hace mucho tiempo. </a:t>
            </a:r>
          </a:p>
          <a:p>
            <a:pPr marL="171450" indent="-171450">
              <a:buFontTx/>
              <a:buChar char="-"/>
            </a:pPr>
            <a:r>
              <a:rPr lang="es-CL" dirty="0"/>
              <a:t>Varias organizaciones de </a:t>
            </a:r>
            <a:r>
              <a:rPr lang="es-CL" dirty="0" err="1"/>
              <a:t>estadisticos</a:t>
            </a:r>
            <a:r>
              <a:rPr lang="es-CL" dirty="0"/>
              <a:t> mencionan: </a:t>
            </a:r>
            <a:r>
              <a:rPr lang="es-CL" dirty="0" err="1"/>
              <a:t>Aren’t</a:t>
            </a:r>
            <a:r>
              <a:rPr lang="es-CL" dirty="0"/>
              <a:t> </a:t>
            </a:r>
            <a:r>
              <a:rPr lang="es-CL" dirty="0" err="1"/>
              <a:t>we</a:t>
            </a:r>
            <a:r>
              <a:rPr lang="es-CL" dirty="0"/>
              <a:t> data </a:t>
            </a:r>
            <a:r>
              <a:rPr lang="es-CL" dirty="0" err="1"/>
              <a:t>scientist</a:t>
            </a:r>
            <a:r>
              <a:rPr lang="es-CL" dirty="0"/>
              <a:t>?(2013) Data </a:t>
            </a:r>
            <a:r>
              <a:rPr lang="es-CL" dirty="0" err="1"/>
              <a:t>science</a:t>
            </a:r>
            <a:r>
              <a:rPr lang="es-CL" dirty="0"/>
              <a:t> </a:t>
            </a:r>
            <a:r>
              <a:rPr lang="es-CL" dirty="0" err="1"/>
              <a:t>is</a:t>
            </a:r>
            <a:r>
              <a:rPr lang="es-CL" dirty="0"/>
              <a:t> </a:t>
            </a:r>
            <a:r>
              <a:rPr lang="es-CL" dirty="0" err="1"/>
              <a:t>not</a:t>
            </a:r>
            <a:r>
              <a:rPr lang="es-CL" dirty="0"/>
              <a:t> </a:t>
            </a:r>
            <a:r>
              <a:rPr lang="es-CL" dirty="0" err="1"/>
              <a:t>just</a:t>
            </a:r>
            <a:r>
              <a:rPr lang="es-CL" dirty="0"/>
              <a:t> a rebranding </a:t>
            </a:r>
            <a:r>
              <a:rPr lang="es-CL" dirty="0" err="1"/>
              <a:t>of</a:t>
            </a:r>
            <a:r>
              <a:rPr lang="es-CL" dirty="0"/>
              <a:t> </a:t>
            </a:r>
            <a:r>
              <a:rPr lang="es-CL" dirty="0" err="1"/>
              <a:t>statistics</a:t>
            </a:r>
            <a:r>
              <a:rPr lang="es-CL" dirty="0"/>
              <a:t>? (2015)</a:t>
            </a:r>
          </a:p>
          <a:p>
            <a:pPr marL="171450" indent="-171450">
              <a:buFontTx/>
              <a:buChar char="-"/>
            </a:pPr>
            <a:r>
              <a:rPr lang="es-CL" dirty="0"/>
              <a:t>Desde el otro lado, Data </a:t>
            </a:r>
            <a:r>
              <a:rPr lang="es-CL" dirty="0" err="1"/>
              <a:t>science</a:t>
            </a:r>
            <a:r>
              <a:rPr lang="es-CL" dirty="0"/>
              <a:t> sin estadística es posible incluso </a:t>
            </a:r>
            <a:r>
              <a:rPr lang="es-CL" dirty="0" err="1"/>
              <a:t>deaseable</a:t>
            </a:r>
            <a:r>
              <a:rPr lang="es-CL" dirty="0"/>
              <a:t>. </a:t>
            </a:r>
            <a:r>
              <a:rPr lang="es-CL" dirty="0" err="1"/>
              <a:t>Estadistica</a:t>
            </a:r>
            <a:r>
              <a:rPr lang="es-CL" dirty="0"/>
              <a:t> es la parte menos importante de data </a:t>
            </a:r>
            <a:r>
              <a:rPr lang="es-CL" dirty="0" err="1"/>
              <a:t>science</a:t>
            </a:r>
            <a:r>
              <a:rPr lang="es-CL" dirty="0"/>
              <a:t>. </a:t>
            </a:r>
          </a:p>
          <a:p>
            <a:pPr marL="171450" indent="-171450">
              <a:buFontTx/>
              <a:buChar char="-"/>
            </a:pPr>
            <a:endParaRPr lang="es-CL" dirty="0"/>
          </a:p>
          <a:p>
            <a:pPr marL="171450" indent="-171450">
              <a:buFontTx/>
              <a:buChar char="-"/>
            </a:pPr>
            <a:endParaRPr lang="es-CL" dirty="0"/>
          </a:p>
          <a:p>
            <a:pPr marL="171450" indent="-171450">
              <a:buFontTx/>
              <a:buChar char="-"/>
            </a:pPr>
            <a:endParaRPr lang="es-CL" dirty="0"/>
          </a:p>
        </p:txBody>
      </p:sp>
      <p:sp>
        <p:nvSpPr>
          <p:cNvPr id="4" name="Marcador de número de diapositiva 3"/>
          <p:cNvSpPr>
            <a:spLocks noGrp="1"/>
          </p:cNvSpPr>
          <p:nvPr>
            <p:ph type="sldNum" sz="quarter" idx="5"/>
          </p:nvPr>
        </p:nvSpPr>
        <p:spPr/>
        <p:txBody>
          <a:bodyPr/>
          <a:lstStyle/>
          <a:p>
            <a:fld id="{0FC528ED-E0A4-BB45-B7E7-40E0D5D0CB18}" type="slidenum">
              <a:rPr lang="es-CL" smtClean="0"/>
              <a:t>25</a:t>
            </a:fld>
            <a:endParaRPr lang="es-CL"/>
          </a:p>
        </p:txBody>
      </p:sp>
    </p:spTree>
    <p:extLst>
      <p:ext uri="{BB962C8B-B14F-4D97-AF65-F5344CB8AC3E}">
        <p14:creationId xmlns:p14="http://schemas.microsoft.com/office/powerpoint/2010/main" val="22655786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171450" indent="-171450">
              <a:buFontTx/>
              <a:buChar char="-"/>
            </a:pPr>
            <a:r>
              <a:rPr lang="es-CL" dirty="0"/>
              <a:t>El uso de algoritmos o técnicas de modelamiento de problemas viene de hace mucho tiempo desde distintos dominios del conocimiento.</a:t>
            </a:r>
          </a:p>
          <a:p>
            <a:pPr marL="171450" indent="-171450">
              <a:buFontTx/>
              <a:buChar char="-"/>
            </a:pPr>
            <a:r>
              <a:rPr lang="es-CL" dirty="0"/>
              <a:t>La estadística por ejemplo hace mucho tiempo que viene modelando problemas, </a:t>
            </a:r>
            <a:r>
              <a:rPr lang="es-CL" dirty="0" err="1"/>
              <a:t>computer</a:t>
            </a:r>
            <a:r>
              <a:rPr lang="es-CL" dirty="0"/>
              <a:t> </a:t>
            </a:r>
            <a:r>
              <a:rPr lang="es-CL" dirty="0" err="1"/>
              <a:t>engineers</a:t>
            </a:r>
            <a:r>
              <a:rPr lang="es-CL" dirty="0"/>
              <a:t>, la matemática.</a:t>
            </a:r>
          </a:p>
          <a:p>
            <a:pPr marL="171450" indent="-171450">
              <a:buFontTx/>
              <a:buChar char="-"/>
            </a:pPr>
            <a:r>
              <a:rPr lang="es-CL" dirty="0"/>
              <a:t>Es así como han existido ciertos cuestionamientos al origen de la ”ciencia de datos”.</a:t>
            </a:r>
          </a:p>
        </p:txBody>
      </p:sp>
      <p:sp>
        <p:nvSpPr>
          <p:cNvPr id="4" name="Marcador de número de diapositiva 3"/>
          <p:cNvSpPr>
            <a:spLocks noGrp="1"/>
          </p:cNvSpPr>
          <p:nvPr>
            <p:ph type="sldNum" sz="quarter" idx="5"/>
          </p:nvPr>
        </p:nvSpPr>
        <p:spPr/>
        <p:txBody>
          <a:bodyPr/>
          <a:lstStyle/>
          <a:p>
            <a:fld id="{0FC528ED-E0A4-BB45-B7E7-40E0D5D0CB18}" type="slidenum">
              <a:rPr lang="es-CL" smtClean="0"/>
              <a:t>8</a:t>
            </a:fld>
            <a:endParaRPr lang="es-CL"/>
          </a:p>
        </p:txBody>
      </p:sp>
    </p:spTree>
    <p:extLst>
      <p:ext uri="{BB962C8B-B14F-4D97-AF65-F5344CB8AC3E}">
        <p14:creationId xmlns:p14="http://schemas.microsoft.com/office/powerpoint/2010/main" val="4109510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171450" indent="-171450">
              <a:buFontTx/>
              <a:buChar char="-"/>
            </a:pPr>
            <a:r>
              <a:rPr lang="es-CL" dirty="0"/>
              <a:t>Se decide que data </a:t>
            </a:r>
            <a:r>
              <a:rPr lang="es-CL" dirty="0" err="1"/>
              <a:t>science</a:t>
            </a:r>
            <a:r>
              <a:rPr lang="es-CL" dirty="0"/>
              <a:t> lidia con grandes cantidades de datos, pero la verdad es que eso no es tan así. </a:t>
            </a:r>
            <a:r>
              <a:rPr lang="es-CL" dirty="0" err="1"/>
              <a:t>Estadistitnca</a:t>
            </a:r>
            <a:r>
              <a:rPr lang="es-CL" dirty="0"/>
              <a:t> partió </a:t>
            </a:r>
            <a:r>
              <a:rPr lang="es-CL" dirty="0" err="1"/>
              <a:t>hac</a:t>
            </a:r>
            <a:r>
              <a:rPr lang="es-CL" dirty="0"/>
              <a:t> </a:t>
            </a:r>
            <a:r>
              <a:rPr lang="es-CL" dirty="0" err="1"/>
              <a:t>emucho</a:t>
            </a:r>
            <a:r>
              <a:rPr lang="es-CL" dirty="0"/>
              <a:t> y para entender datos del censo tuvo que utilizar grandes </a:t>
            </a:r>
            <a:r>
              <a:rPr lang="es-CL" dirty="0" err="1"/>
              <a:t>acanidades</a:t>
            </a:r>
            <a:r>
              <a:rPr lang="es-CL" dirty="0"/>
              <a:t> de datos entonces no es una </a:t>
            </a:r>
            <a:r>
              <a:rPr lang="es-CL" dirty="0" err="1"/>
              <a:t>afiramción</a:t>
            </a:r>
            <a:r>
              <a:rPr lang="es-CL" dirty="0"/>
              <a:t> del todo cierta.  Se utilizó para el censo.</a:t>
            </a:r>
          </a:p>
          <a:p>
            <a:pPr marL="171450" indent="-171450">
              <a:buFontTx/>
              <a:buChar char="-"/>
            </a:pPr>
            <a:r>
              <a:rPr lang="es-CL" dirty="0"/>
              <a:t>Los </a:t>
            </a:r>
            <a:r>
              <a:rPr lang="es-CL" dirty="0" err="1"/>
              <a:t>skills</a:t>
            </a:r>
            <a:r>
              <a:rPr lang="es-CL" dirty="0"/>
              <a:t> de computo son distinto para lidiar con BIG DATA, tampoco es cierto Hadoop partió hace mucho tiempo. </a:t>
            </a:r>
          </a:p>
          <a:p>
            <a:pPr marL="171450" indent="-171450">
              <a:buFontTx/>
              <a:buChar char="-"/>
            </a:pPr>
            <a:r>
              <a:rPr lang="es-CL" dirty="0"/>
              <a:t>Varias organizaciones de </a:t>
            </a:r>
            <a:r>
              <a:rPr lang="es-CL" dirty="0" err="1"/>
              <a:t>estadisticos</a:t>
            </a:r>
            <a:r>
              <a:rPr lang="es-CL" dirty="0"/>
              <a:t> mencionan: </a:t>
            </a:r>
            <a:r>
              <a:rPr lang="es-CL" dirty="0" err="1"/>
              <a:t>Aren’t</a:t>
            </a:r>
            <a:r>
              <a:rPr lang="es-CL" dirty="0"/>
              <a:t> </a:t>
            </a:r>
            <a:r>
              <a:rPr lang="es-CL" dirty="0" err="1"/>
              <a:t>we</a:t>
            </a:r>
            <a:r>
              <a:rPr lang="es-CL" dirty="0"/>
              <a:t> data </a:t>
            </a:r>
            <a:r>
              <a:rPr lang="es-CL" dirty="0" err="1"/>
              <a:t>scientist</a:t>
            </a:r>
            <a:r>
              <a:rPr lang="es-CL" dirty="0"/>
              <a:t>?(2013) Data </a:t>
            </a:r>
            <a:r>
              <a:rPr lang="es-CL" dirty="0" err="1"/>
              <a:t>science</a:t>
            </a:r>
            <a:r>
              <a:rPr lang="es-CL" dirty="0"/>
              <a:t> </a:t>
            </a:r>
            <a:r>
              <a:rPr lang="es-CL" dirty="0" err="1"/>
              <a:t>is</a:t>
            </a:r>
            <a:r>
              <a:rPr lang="es-CL" dirty="0"/>
              <a:t> </a:t>
            </a:r>
            <a:r>
              <a:rPr lang="es-CL" dirty="0" err="1"/>
              <a:t>not</a:t>
            </a:r>
            <a:r>
              <a:rPr lang="es-CL" dirty="0"/>
              <a:t> </a:t>
            </a:r>
            <a:r>
              <a:rPr lang="es-CL" dirty="0" err="1"/>
              <a:t>just</a:t>
            </a:r>
            <a:r>
              <a:rPr lang="es-CL" dirty="0"/>
              <a:t> a rebranding </a:t>
            </a:r>
            <a:r>
              <a:rPr lang="es-CL" dirty="0" err="1"/>
              <a:t>of</a:t>
            </a:r>
            <a:r>
              <a:rPr lang="es-CL" dirty="0"/>
              <a:t> </a:t>
            </a:r>
            <a:r>
              <a:rPr lang="es-CL" dirty="0" err="1"/>
              <a:t>statistics</a:t>
            </a:r>
            <a:r>
              <a:rPr lang="es-CL" dirty="0"/>
              <a:t>? (2015)</a:t>
            </a:r>
          </a:p>
          <a:p>
            <a:pPr marL="171450" indent="-171450">
              <a:buFontTx/>
              <a:buChar char="-"/>
            </a:pPr>
            <a:r>
              <a:rPr lang="es-CL" dirty="0"/>
              <a:t>Desde el otro lado, Data </a:t>
            </a:r>
            <a:r>
              <a:rPr lang="es-CL" dirty="0" err="1"/>
              <a:t>science</a:t>
            </a:r>
            <a:r>
              <a:rPr lang="es-CL" dirty="0"/>
              <a:t> sin estadística es posible incluso </a:t>
            </a:r>
            <a:r>
              <a:rPr lang="es-CL" dirty="0" err="1"/>
              <a:t>deaseable</a:t>
            </a:r>
            <a:r>
              <a:rPr lang="es-CL" dirty="0"/>
              <a:t>. </a:t>
            </a:r>
            <a:r>
              <a:rPr lang="es-CL" dirty="0" err="1"/>
              <a:t>Estadistica</a:t>
            </a:r>
            <a:r>
              <a:rPr lang="es-CL" dirty="0"/>
              <a:t> es la parte menos importante de data </a:t>
            </a:r>
            <a:r>
              <a:rPr lang="es-CL" dirty="0" err="1"/>
              <a:t>science</a:t>
            </a:r>
            <a:r>
              <a:rPr lang="es-CL" dirty="0"/>
              <a:t>. </a:t>
            </a:r>
          </a:p>
          <a:p>
            <a:pPr marL="171450" indent="-171450">
              <a:buFontTx/>
              <a:buChar char="-"/>
            </a:pPr>
            <a:endParaRPr lang="es-CL" dirty="0"/>
          </a:p>
          <a:p>
            <a:pPr marL="171450" indent="-171450">
              <a:buFontTx/>
              <a:buChar char="-"/>
            </a:pPr>
            <a:endParaRPr lang="es-CL" dirty="0"/>
          </a:p>
          <a:p>
            <a:pPr marL="171450" indent="-171450">
              <a:buFontTx/>
              <a:buChar char="-"/>
            </a:pPr>
            <a:endParaRPr lang="es-CL" dirty="0"/>
          </a:p>
        </p:txBody>
      </p:sp>
      <p:sp>
        <p:nvSpPr>
          <p:cNvPr id="4" name="Marcador de número de diapositiva 3"/>
          <p:cNvSpPr>
            <a:spLocks noGrp="1"/>
          </p:cNvSpPr>
          <p:nvPr>
            <p:ph type="sldNum" sz="quarter" idx="5"/>
          </p:nvPr>
        </p:nvSpPr>
        <p:spPr/>
        <p:txBody>
          <a:bodyPr/>
          <a:lstStyle/>
          <a:p>
            <a:fld id="{0FC528ED-E0A4-BB45-B7E7-40E0D5D0CB18}" type="slidenum">
              <a:rPr lang="es-CL" smtClean="0"/>
              <a:t>26</a:t>
            </a:fld>
            <a:endParaRPr lang="es-CL"/>
          </a:p>
        </p:txBody>
      </p:sp>
    </p:spTree>
    <p:extLst>
      <p:ext uri="{BB962C8B-B14F-4D97-AF65-F5344CB8AC3E}">
        <p14:creationId xmlns:p14="http://schemas.microsoft.com/office/powerpoint/2010/main" val="2125199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171450" indent="-171450">
              <a:buFontTx/>
              <a:buChar char="-"/>
            </a:pPr>
            <a:r>
              <a:rPr lang="es-CL" dirty="0"/>
              <a:t>Se decide que data </a:t>
            </a:r>
            <a:r>
              <a:rPr lang="es-CL" dirty="0" err="1"/>
              <a:t>science</a:t>
            </a:r>
            <a:r>
              <a:rPr lang="es-CL" dirty="0"/>
              <a:t> lidia con grandes cantidades de datos, pero la verdad es que eso no es tan así. </a:t>
            </a:r>
            <a:r>
              <a:rPr lang="es-CL" dirty="0" err="1"/>
              <a:t>Estadistitnca</a:t>
            </a:r>
            <a:r>
              <a:rPr lang="es-CL" dirty="0"/>
              <a:t> partió </a:t>
            </a:r>
            <a:r>
              <a:rPr lang="es-CL" dirty="0" err="1"/>
              <a:t>hac</a:t>
            </a:r>
            <a:r>
              <a:rPr lang="es-CL" dirty="0"/>
              <a:t> </a:t>
            </a:r>
            <a:r>
              <a:rPr lang="es-CL" dirty="0" err="1"/>
              <a:t>emucho</a:t>
            </a:r>
            <a:r>
              <a:rPr lang="es-CL" dirty="0"/>
              <a:t> y para entender datos del censo tuvo que utilizar grandes </a:t>
            </a:r>
            <a:r>
              <a:rPr lang="es-CL" dirty="0" err="1"/>
              <a:t>acanidades</a:t>
            </a:r>
            <a:r>
              <a:rPr lang="es-CL" dirty="0"/>
              <a:t> de datos entonces no es una </a:t>
            </a:r>
            <a:r>
              <a:rPr lang="es-CL" dirty="0" err="1"/>
              <a:t>afiramción</a:t>
            </a:r>
            <a:r>
              <a:rPr lang="es-CL" dirty="0"/>
              <a:t> del todo cierta.  Se utilizó para el censo.</a:t>
            </a:r>
          </a:p>
          <a:p>
            <a:pPr marL="171450" indent="-171450">
              <a:buFontTx/>
              <a:buChar char="-"/>
            </a:pPr>
            <a:r>
              <a:rPr lang="es-CL" dirty="0"/>
              <a:t>Los </a:t>
            </a:r>
            <a:r>
              <a:rPr lang="es-CL" dirty="0" err="1"/>
              <a:t>skills</a:t>
            </a:r>
            <a:r>
              <a:rPr lang="es-CL" dirty="0"/>
              <a:t> de computo son distinto para lidiar con BIG DATA, tampoco es cierto Hadoop partió hace mucho tiempo. </a:t>
            </a:r>
          </a:p>
          <a:p>
            <a:pPr marL="171450" indent="-171450">
              <a:buFontTx/>
              <a:buChar char="-"/>
            </a:pPr>
            <a:r>
              <a:rPr lang="es-CL" dirty="0"/>
              <a:t>Varias organizaciones de </a:t>
            </a:r>
            <a:r>
              <a:rPr lang="es-CL" dirty="0" err="1"/>
              <a:t>estadisticos</a:t>
            </a:r>
            <a:r>
              <a:rPr lang="es-CL" dirty="0"/>
              <a:t> mencionan: </a:t>
            </a:r>
            <a:r>
              <a:rPr lang="es-CL" dirty="0" err="1"/>
              <a:t>Aren’t</a:t>
            </a:r>
            <a:r>
              <a:rPr lang="es-CL" dirty="0"/>
              <a:t> </a:t>
            </a:r>
            <a:r>
              <a:rPr lang="es-CL" dirty="0" err="1"/>
              <a:t>we</a:t>
            </a:r>
            <a:r>
              <a:rPr lang="es-CL" dirty="0"/>
              <a:t> data </a:t>
            </a:r>
            <a:r>
              <a:rPr lang="es-CL" dirty="0" err="1"/>
              <a:t>scientist</a:t>
            </a:r>
            <a:r>
              <a:rPr lang="es-CL" dirty="0"/>
              <a:t>?(2013) Data </a:t>
            </a:r>
            <a:r>
              <a:rPr lang="es-CL" dirty="0" err="1"/>
              <a:t>science</a:t>
            </a:r>
            <a:r>
              <a:rPr lang="es-CL" dirty="0"/>
              <a:t> </a:t>
            </a:r>
            <a:r>
              <a:rPr lang="es-CL" dirty="0" err="1"/>
              <a:t>is</a:t>
            </a:r>
            <a:r>
              <a:rPr lang="es-CL" dirty="0"/>
              <a:t> </a:t>
            </a:r>
            <a:r>
              <a:rPr lang="es-CL" dirty="0" err="1"/>
              <a:t>not</a:t>
            </a:r>
            <a:r>
              <a:rPr lang="es-CL" dirty="0"/>
              <a:t> </a:t>
            </a:r>
            <a:r>
              <a:rPr lang="es-CL" dirty="0" err="1"/>
              <a:t>just</a:t>
            </a:r>
            <a:r>
              <a:rPr lang="es-CL" dirty="0"/>
              <a:t> a rebranding </a:t>
            </a:r>
            <a:r>
              <a:rPr lang="es-CL" dirty="0" err="1"/>
              <a:t>of</a:t>
            </a:r>
            <a:r>
              <a:rPr lang="es-CL" dirty="0"/>
              <a:t> </a:t>
            </a:r>
            <a:r>
              <a:rPr lang="es-CL" dirty="0" err="1"/>
              <a:t>statistics</a:t>
            </a:r>
            <a:r>
              <a:rPr lang="es-CL" dirty="0"/>
              <a:t>? (2015)</a:t>
            </a:r>
          </a:p>
          <a:p>
            <a:pPr marL="171450" indent="-171450">
              <a:buFontTx/>
              <a:buChar char="-"/>
            </a:pPr>
            <a:r>
              <a:rPr lang="es-CL" dirty="0"/>
              <a:t>Desde el otro lado, Data </a:t>
            </a:r>
            <a:r>
              <a:rPr lang="es-CL" dirty="0" err="1"/>
              <a:t>science</a:t>
            </a:r>
            <a:r>
              <a:rPr lang="es-CL" dirty="0"/>
              <a:t> sin estadística es posible incluso </a:t>
            </a:r>
            <a:r>
              <a:rPr lang="es-CL" dirty="0" err="1"/>
              <a:t>deaseable</a:t>
            </a:r>
            <a:r>
              <a:rPr lang="es-CL" dirty="0"/>
              <a:t>. </a:t>
            </a:r>
            <a:r>
              <a:rPr lang="es-CL" dirty="0" err="1"/>
              <a:t>Estadistica</a:t>
            </a:r>
            <a:r>
              <a:rPr lang="es-CL" dirty="0"/>
              <a:t> es la parte menos importante de data </a:t>
            </a:r>
            <a:r>
              <a:rPr lang="es-CL" dirty="0" err="1"/>
              <a:t>science</a:t>
            </a:r>
            <a:r>
              <a:rPr lang="es-CL" dirty="0"/>
              <a:t>. </a:t>
            </a:r>
          </a:p>
          <a:p>
            <a:pPr marL="171450" indent="-171450">
              <a:buFontTx/>
              <a:buChar char="-"/>
            </a:pPr>
            <a:endParaRPr lang="es-CL" dirty="0"/>
          </a:p>
          <a:p>
            <a:pPr marL="171450" indent="-171450">
              <a:buFontTx/>
              <a:buChar char="-"/>
            </a:pPr>
            <a:endParaRPr lang="es-CL" dirty="0"/>
          </a:p>
          <a:p>
            <a:pPr marL="171450" indent="-171450">
              <a:buFontTx/>
              <a:buChar char="-"/>
            </a:pPr>
            <a:endParaRPr lang="es-CL" dirty="0"/>
          </a:p>
        </p:txBody>
      </p:sp>
      <p:sp>
        <p:nvSpPr>
          <p:cNvPr id="4" name="Marcador de número de diapositiva 3"/>
          <p:cNvSpPr>
            <a:spLocks noGrp="1"/>
          </p:cNvSpPr>
          <p:nvPr>
            <p:ph type="sldNum" sz="quarter" idx="5"/>
          </p:nvPr>
        </p:nvSpPr>
        <p:spPr/>
        <p:txBody>
          <a:bodyPr/>
          <a:lstStyle/>
          <a:p>
            <a:fld id="{0FC528ED-E0A4-BB45-B7E7-40E0D5D0CB18}" type="slidenum">
              <a:rPr lang="es-CL" smtClean="0"/>
              <a:t>27</a:t>
            </a:fld>
            <a:endParaRPr lang="es-CL"/>
          </a:p>
        </p:txBody>
      </p:sp>
    </p:spTree>
    <p:extLst>
      <p:ext uri="{BB962C8B-B14F-4D97-AF65-F5344CB8AC3E}">
        <p14:creationId xmlns:p14="http://schemas.microsoft.com/office/powerpoint/2010/main" val="3434904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171450" indent="-171450">
              <a:buFontTx/>
              <a:buChar char="-"/>
            </a:pPr>
            <a:r>
              <a:rPr lang="es-CL" dirty="0"/>
              <a:t>Se decide que data </a:t>
            </a:r>
            <a:r>
              <a:rPr lang="es-CL" dirty="0" err="1"/>
              <a:t>science</a:t>
            </a:r>
            <a:r>
              <a:rPr lang="es-CL" dirty="0"/>
              <a:t> lidia con grandes cantidades de datos, pero la verdad es que eso no es tan así. </a:t>
            </a:r>
            <a:r>
              <a:rPr lang="es-CL" dirty="0" err="1"/>
              <a:t>Estadistitnca</a:t>
            </a:r>
            <a:r>
              <a:rPr lang="es-CL" dirty="0"/>
              <a:t> partió </a:t>
            </a:r>
            <a:r>
              <a:rPr lang="es-CL" dirty="0" err="1"/>
              <a:t>hac</a:t>
            </a:r>
            <a:r>
              <a:rPr lang="es-CL" dirty="0"/>
              <a:t> </a:t>
            </a:r>
            <a:r>
              <a:rPr lang="es-CL" dirty="0" err="1"/>
              <a:t>emucho</a:t>
            </a:r>
            <a:r>
              <a:rPr lang="es-CL" dirty="0"/>
              <a:t> y para entender datos del censo tuvo que utilizar grandes </a:t>
            </a:r>
            <a:r>
              <a:rPr lang="es-CL" dirty="0" err="1"/>
              <a:t>acanidades</a:t>
            </a:r>
            <a:r>
              <a:rPr lang="es-CL" dirty="0"/>
              <a:t> de datos entonces no es una </a:t>
            </a:r>
            <a:r>
              <a:rPr lang="es-CL" dirty="0" err="1"/>
              <a:t>afiramción</a:t>
            </a:r>
            <a:r>
              <a:rPr lang="es-CL" dirty="0"/>
              <a:t> del todo cierta.  Se utilizó para el censo.</a:t>
            </a:r>
          </a:p>
          <a:p>
            <a:pPr marL="171450" indent="-171450">
              <a:buFontTx/>
              <a:buChar char="-"/>
            </a:pPr>
            <a:r>
              <a:rPr lang="es-CL" dirty="0"/>
              <a:t>Los </a:t>
            </a:r>
            <a:r>
              <a:rPr lang="es-CL" dirty="0" err="1"/>
              <a:t>skills</a:t>
            </a:r>
            <a:r>
              <a:rPr lang="es-CL" dirty="0"/>
              <a:t> de computo son distinto para lidiar con BIG DATA, tampoco es cierto Hadoop partió hace mucho tiempo. </a:t>
            </a:r>
          </a:p>
          <a:p>
            <a:pPr marL="171450" indent="-171450">
              <a:buFontTx/>
              <a:buChar char="-"/>
            </a:pPr>
            <a:r>
              <a:rPr lang="es-CL" dirty="0"/>
              <a:t>Varias organizaciones de </a:t>
            </a:r>
            <a:r>
              <a:rPr lang="es-CL" dirty="0" err="1"/>
              <a:t>estadisticos</a:t>
            </a:r>
            <a:r>
              <a:rPr lang="es-CL" dirty="0"/>
              <a:t> mencionan: </a:t>
            </a:r>
            <a:r>
              <a:rPr lang="es-CL" dirty="0" err="1"/>
              <a:t>Aren’t</a:t>
            </a:r>
            <a:r>
              <a:rPr lang="es-CL" dirty="0"/>
              <a:t> </a:t>
            </a:r>
            <a:r>
              <a:rPr lang="es-CL" dirty="0" err="1"/>
              <a:t>we</a:t>
            </a:r>
            <a:r>
              <a:rPr lang="es-CL" dirty="0"/>
              <a:t> data </a:t>
            </a:r>
            <a:r>
              <a:rPr lang="es-CL" dirty="0" err="1"/>
              <a:t>scientist</a:t>
            </a:r>
            <a:r>
              <a:rPr lang="es-CL" dirty="0"/>
              <a:t>?(2013) Data </a:t>
            </a:r>
            <a:r>
              <a:rPr lang="es-CL" dirty="0" err="1"/>
              <a:t>science</a:t>
            </a:r>
            <a:r>
              <a:rPr lang="es-CL" dirty="0"/>
              <a:t> </a:t>
            </a:r>
            <a:r>
              <a:rPr lang="es-CL" dirty="0" err="1"/>
              <a:t>is</a:t>
            </a:r>
            <a:r>
              <a:rPr lang="es-CL" dirty="0"/>
              <a:t> </a:t>
            </a:r>
            <a:r>
              <a:rPr lang="es-CL" dirty="0" err="1"/>
              <a:t>not</a:t>
            </a:r>
            <a:r>
              <a:rPr lang="es-CL" dirty="0"/>
              <a:t> </a:t>
            </a:r>
            <a:r>
              <a:rPr lang="es-CL" dirty="0" err="1"/>
              <a:t>just</a:t>
            </a:r>
            <a:r>
              <a:rPr lang="es-CL" dirty="0"/>
              <a:t> a rebranding </a:t>
            </a:r>
            <a:r>
              <a:rPr lang="es-CL" dirty="0" err="1"/>
              <a:t>of</a:t>
            </a:r>
            <a:r>
              <a:rPr lang="es-CL" dirty="0"/>
              <a:t> </a:t>
            </a:r>
            <a:r>
              <a:rPr lang="es-CL" dirty="0" err="1"/>
              <a:t>statistics</a:t>
            </a:r>
            <a:r>
              <a:rPr lang="es-CL" dirty="0"/>
              <a:t>? (2015)</a:t>
            </a:r>
          </a:p>
          <a:p>
            <a:pPr marL="171450" indent="-171450">
              <a:buFontTx/>
              <a:buChar char="-"/>
            </a:pPr>
            <a:r>
              <a:rPr lang="es-CL" dirty="0"/>
              <a:t>Desde el otro lado, Data </a:t>
            </a:r>
            <a:r>
              <a:rPr lang="es-CL" dirty="0" err="1"/>
              <a:t>science</a:t>
            </a:r>
            <a:r>
              <a:rPr lang="es-CL" dirty="0"/>
              <a:t> sin estadística es posible incluso </a:t>
            </a:r>
            <a:r>
              <a:rPr lang="es-CL" dirty="0" err="1"/>
              <a:t>deaseable</a:t>
            </a:r>
            <a:r>
              <a:rPr lang="es-CL" dirty="0"/>
              <a:t>. </a:t>
            </a:r>
            <a:r>
              <a:rPr lang="es-CL" dirty="0" err="1"/>
              <a:t>Estadistica</a:t>
            </a:r>
            <a:r>
              <a:rPr lang="es-CL" dirty="0"/>
              <a:t> es la parte menos importante de data </a:t>
            </a:r>
            <a:r>
              <a:rPr lang="es-CL" dirty="0" err="1"/>
              <a:t>science</a:t>
            </a:r>
            <a:r>
              <a:rPr lang="es-CL" dirty="0"/>
              <a:t>. </a:t>
            </a:r>
          </a:p>
          <a:p>
            <a:pPr marL="171450" indent="-171450">
              <a:buFontTx/>
              <a:buChar char="-"/>
            </a:pPr>
            <a:endParaRPr lang="es-CL" dirty="0"/>
          </a:p>
          <a:p>
            <a:pPr marL="171450" indent="-171450">
              <a:buFontTx/>
              <a:buChar char="-"/>
            </a:pPr>
            <a:endParaRPr lang="es-CL" dirty="0"/>
          </a:p>
          <a:p>
            <a:pPr marL="171450" indent="-171450">
              <a:buFontTx/>
              <a:buChar char="-"/>
            </a:pPr>
            <a:endParaRPr lang="es-CL" dirty="0"/>
          </a:p>
        </p:txBody>
      </p:sp>
      <p:sp>
        <p:nvSpPr>
          <p:cNvPr id="4" name="Marcador de número de diapositiva 3"/>
          <p:cNvSpPr>
            <a:spLocks noGrp="1"/>
          </p:cNvSpPr>
          <p:nvPr>
            <p:ph type="sldNum" sz="quarter" idx="5"/>
          </p:nvPr>
        </p:nvSpPr>
        <p:spPr/>
        <p:txBody>
          <a:bodyPr/>
          <a:lstStyle/>
          <a:p>
            <a:fld id="{0FC528ED-E0A4-BB45-B7E7-40E0D5D0CB18}" type="slidenum">
              <a:rPr lang="es-CL" smtClean="0"/>
              <a:t>28</a:t>
            </a:fld>
            <a:endParaRPr lang="es-CL"/>
          </a:p>
        </p:txBody>
      </p:sp>
    </p:spTree>
    <p:extLst>
      <p:ext uri="{BB962C8B-B14F-4D97-AF65-F5344CB8AC3E}">
        <p14:creationId xmlns:p14="http://schemas.microsoft.com/office/powerpoint/2010/main" val="9388045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171450" indent="-171450">
              <a:buFontTx/>
              <a:buChar char="-"/>
            </a:pPr>
            <a:r>
              <a:rPr lang="es-CL" dirty="0"/>
              <a:t>Se decide que data </a:t>
            </a:r>
            <a:r>
              <a:rPr lang="es-CL" dirty="0" err="1"/>
              <a:t>science</a:t>
            </a:r>
            <a:r>
              <a:rPr lang="es-CL" dirty="0"/>
              <a:t> lidia con grandes cantidades de datos, pero la verdad es que eso no es tan así. </a:t>
            </a:r>
            <a:r>
              <a:rPr lang="es-CL" dirty="0" err="1"/>
              <a:t>Estadistitnca</a:t>
            </a:r>
            <a:r>
              <a:rPr lang="es-CL" dirty="0"/>
              <a:t> partió </a:t>
            </a:r>
            <a:r>
              <a:rPr lang="es-CL" dirty="0" err="1"/>
              <a:t>hac</a:t>
            </a:r>
            <a:r>
              <a:rPr lang="es-CL" dirty="0"/>
              <a:t> </a:t>
            </a:r>
            <a:r>
              <a:rPr lang="es-CL" dirty="0" err="1"/>
              <a:t>emucho</a:t>
            </a:r>
            <a:r>
              <a:rPr lang="es-CL" dirty="0"/>
              <a:t> y para entender datos del censo tuvo que utilizar grandes </a:t>
            </a:r>
            <a:r>
              <a:rPr lang="es-CL" dirty="0" err="1"/>
              <a:t>acanidades</a:t>
            </a:r>
            <a:r>
              <a:rPr lang="es-CL" dirty="0"/>
              <a:t> de datos entonces no es una </a:t>
            </a:r>
            <a:r>
              <a:rPr lang="es-CL" dirty="0" err="1"/>
              <a:t>afiramción</a:t>
            </a:r>
            <a:r>
              <a:rPr lang="es-CL" dirty="0"/>
              <a:t> del todo cierta.  Se utilizó para el censo.</a:t>
            </a:r>
          </a:p>
          <a:p>
            <a:pPr marL="171450" indent="-171450">
              <a:buFontTx/>
              <a:buChar char="-"/>
            </a:pPr>
            <a:r>
              <a:rPr lang="es-CL" dirty="0"/>
              <a:t>Los </a:t>
            </a:r>
            <a:r>
              <a:rPr lang="es-CL" dirty="0" err="1"/>
              <a:t>skills</a:t>
            </a:r>
            <a:r>
              <a:rPr lang="es-CL" dirty="0"/>
              <a:t> de computo son distinto para lidiar con BIG DATA, tampoco es cierto Hadoop partió hace mucho tiempo. </a:t>
            </a:r>
          </a:p>
          <a:p>
            <a:pPr marL="171450" indent="-171450">
              <a:buFontTx/>
              <a:buChar char="-"/>
            </a:pPr>
            <a:r>
              <a:rPr lang="es-CL" dirty="0"/>
              <a:t>Varias organizaciones de </a:t>
            </a:r>
            <a:r>
              <a:rPr lang="es-CL" dirty="0" err="1"/>
              <a:t>estadisticos</a:t>
            </a:r>
            <a:r>
              <a:rPr lang="es-CL" dirty="0"/>
              <a:t> mencionan: </a:t>
            </a:r>
            <a:r>
              <a:rPr lang="es-CL" dirty="0" err="1"/>
              <a:t>Aren’t</a:t>
            </a:r>
            <a:r>
              <a:rPr lang="es-CL" dirty="0"/>
              <a:t> </a:t>
            </a:r>
            <a:r>
              <a:rPr lang="es-CL" dirty="0" err="1"/>
              <a:t>we</a:t>
            </a:r>
            <a:r>
              <a:rPr lang="es-CL" dirty="0"/>
              <a:t> data </a:t>
            </a:r>
            <a:r>
              <a:rPr lang="es-CL" dirty="0" err="1"/>
              <a:t>scientist</a:t>
            </a:r>
            <a:r>
              <a:rPr lang="es-CL" dirty="0"/>
              <a:t>?(2013) Data </a:t>
            </a:r>
            <a:r>
              <a:rPr lang="es-CL" dirty="0" err="1"/>
              <a:t>science</a:t>
            </a:r>
            <a:r>
              <a:rPr lang="es-CL" dirty="0"/>
              <a:t> </a:t>
            </a:r>
            <a:r>
              <a:rPr lang="es-CL" dirty="0" err="1"/>
              <a:t>is</a:t>
            </a:r>
            <a:r>
              <a:rPr lang="es-CL" dirty="0"/>
              <a:t> </a:t>
            </a:r>
            <a:r>
              <a:rPr lang="es-CL" dirty="0" err="1"/>
              <a:t>not</a:t>
            </a:r>
            <a:r>
              <a:rPr lang="es-CL" dirty="0"/>
              <a:t> </a:t>
            </a:r>
            <a:r>
              <a:rPr lang="es-CL" dirty="0" err="1"/>
              <a:t>just</a:t>
            </a:r>
            <a:r>
              <a:rPr lang="es-CL" dirty="0"/>
              <a:t> a rebranding </a:t>
            </a:r>
            <a:r>
              <a:rPr lang="es-CL" dirty="0" err="1"/>
              <a:t>of</a:t>
            </a:r>
            <a:r>
              <a:rPr lang="es-CL" dirty="0"/>
              <a:t> </a:t>
            </a:r>
            <a:r>
              <a:rPr lang="es-CL" dirty="0" err="1"/>
              <a:t>statistics</a:t>
            </a:r>
            <a:r>
              <a:rPr lang="es-CL" dirty="0"/>
              <a:t>? (2015)</a:t>
            </a:r>
          </a:p>
          <a:p>
            <a:pPr marL="171450" indent="-171450">
              <a:buFontTx/>
              <a:buChar char="-"/>
            </a:pPr>
            <a:r>
              <a:rPr lang="es-CL" dirty="0"/>
              <a:t>Desde el otro lado, Data </a:t>
            </a:r>
            <a:r>
              <a:rPr lang="es-CL" dirty="0" err="1"/>
              <a:t>science</a:t>
            </a:r>
            <a:r>
              <a:rPr lang="es-CL" dirty="0"/>
              <a:t> sin estadística es posible incluso </a:t>
            </a:r>
            <a:r>
              <a:rPr lang="es-CL" dirty="0" err="1"/>
              <a:t>deaseable</a:t>
            </a:r>
            <a:r>
              <a:rPr lang="es-CL" dirty="0"/>
              <a:t>. </a:t>
            </a:r>
            <a:r>
              <a:rPr lang="es-CL" dirty="0" err="1"/>
              <a:t>Estadistica</a:t>
            </a:r>
            <a:r>
              <a:rPr lang="es-CL" dirty="0"/>
              <a:t> es la parte menos importante de data </a:t>
            </a:r>
            <a:r>
              <a:rPr lang="es-CL" dirty="0" err="1"/>
              <a:t>science</a:t>
            </a:r>
            <a:r>
              <a:rPr lang="es-CL" dirty="0"/>
              <a:t>. </a:t>
            </a:r>
          </a:p>
          <a:p>
            <a:pPr marL="171450" indent="-171450">
              <a:buFontTx/>
              <a:buChar char="-"/>
            </a:pPr>
            <a:endParaRPr lang="es-CL" dirty="0"/>
          </a:p>
          <a:p>
            <a:pPr marL="171450" indent="-171450">
              <a:buFontTx/>
              <a:buChar char="-"/>
            </a:pPr>
            <a:endParaRPr lang="es-CL" dirty="0"/>
          </a:p>
          <a:p>
            <a:pPr marL="171450" indent="-171450">
              <a:buFontTx/>
              <a:buChar char="-"/>
            </a:pPr>
            <a:endParaRPr lang="es-CL" dirty="0"/>
          </a:p>
        </p:txBody>
      </p:sp>
      <p:sp>
        <p:nvSpPr>
          <p:cNvPr id="4" name="Marcador de número de diapositiva 3"/>
          <p:cNvSpPr>
            <a:spLocks noGrp="1"/>
          </p:cNvSpPr>
          <p:nvPr>
            <p:ph type="sldNum" sz="quarter" idx="5"/>
          </p:nvPr>
        </p:nvSpPr>
        <p:spPr/>
        <p:txBody>
          <a:bodyPr/>
          <a:lstStyle/>
          <a:p>
            <a:fld id="{0FC528ED-E0A4-BB45-B7E7-40E0D5D0CB18}" type="slidenum">
              <a:rPr lang="es-CL" smtClean="0"/>
              <a:t>29</a:t>
            </a:fld>
            <a:endParaRPr lang="es-CL"/>
          </a:p>
        </p:txBody>
      </p:sp>
    </p:spTree>
    <p:extLst>
      <p:ext uri="{BB962C8B-B14F-4D97-AF65-F5344CB8AC3E}">
        <p14:creationId xmlns:p14="http://schemas.microsoft.com/office/powerpoint/2010/main" val="301155117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171450" indent="-171450">
              <a:buFontTx/>
              <a:buChar char="-"/>
            </a:pPr>
            <a:r>
              <a:rPr lang="es-CL" dirty="0"/>
              <a:t>Se decide que data </a:t>
            </a:r>
            <a:r>
              <a:rPr lang="es-CL" dirty="0" err="1"/>
              <a:t>science</a:t>
            </a:r>
            <a:r>
              <a:rPr lang="es-CL" dirty="0"/>
              <a:t> lidia con grandes cantidades de datos, pero la verdad es que eso no es tan así. </a:t>
            </a:r>
            <a:r>
              <a:rPr lang="es-CL" dirty="0" err="1"/>
              <a:t>Estadistitnca</a:t>
            </a:r>
            <a:r>
              <a:rPr lang="es-CL" dirty="0"/>
              <a:t> partió </a:t>
            </a:r>
            <a:r>
              <a:rPr lang="es-CL" dirty="0" err="1"/>
              <a:t>hac</a:t>
            </a:r>
            <a:r>
              <a:rPr lang="es-CL" dirty="0"/>
              <a:t> </a:t>
            </a:r>
            <a:r>
              <a:rPr lang="es-CL" dirty="0" err="1"/>
              <a:t>emucho</a:t>
            </a:r>
            <a:r>
              <a:rPr lang="es-CL" dirty="0"/>
              <a:t> y para entender datos del censo tuvo que utilizar grandes </a:t>
            </a:r>
            <a:r>
              <a:rPr lang="es-CL" dirty="0" err="1"/>
              <a:t>acanidades</a:t>
            </a:r>
            <a:r>
              <a:rPr lang="es-CL" dirty="0"/>
              <a:t> de datos entonces no es una </a:t>
            </a:r>
            <a:r>
              <a:rPr lang="es-CL" dirty="0" err="1"/>
              <a:t>afiramción</a:t>
            </a:r>
            <a:r>
              <a:rPr lang="es-CL" dirty="0"/>
              <a:t> del todo cierta.  Se utilizó para el censo.</a:t>
            </a:r>
          </a:p>
          <a:p>
            <a:pPr marL="171450" indent="-171450">
              <a:buFontTx/>
              <a:buChar char="-"/>
            </a:pPr>
            <a:r>
              <a:rPr lang="es-CL" dirty="0"/>
              <a:t>Los </a:t>
            </a:r>
            <a:r>
              <a:rPr lang="es-CL" dirty="0" err="1"/>
              <a:t>skills</a:t>
            </a:r>
            <a:r>
              <a:rPr lang="es-CL" dirty="0"/>
              <a:t> de computo son distinto para lidiar con BIG DATA, tampoco es cierto Hadoop partió hace mucho tiempo. </a:t>
            </a:r>
          </a:p>
          <a:p>
            <a:pPr marL="171450" indent="-171450">
              <a:buFontTx/>
              <a:buChar char="-"/>
            </a:pPr>
            <a:r>
              <a:rPr lang="es-CL" dirty="0"/>
              <a:t>Varias organizaciones de </a:t>
            </a:r>
            <a:r>
              <a:rPr lang="es-CL" dirty="0" err="1"/>
              <a:t>estadisticos</a:t>
            </a:r>
            <a:r>
              <a:rPr lang="es-CL" dirty="0"/>
              <a:t> mencionan: </a:t>
            </a:r>
            <a:r>
              <a:rPr lang="es-CL" dirty="0" err="1"/>
              <a:t>Aren’t</a:t>
            </a:r>
            <a:r>
              <a:rPr lang="es-CL" dirty="0"/>
              <a:t> </a:t>
            </a:r>
            <a:r>
              <a:rPr lang="es-CL" dirty="0" err="1"/>
              <a:t>we</a:t>
            </a:r>
            <a:r>
              <a:rPr lang="es-CL" dirty="0"/>
              <a:t> data </a:t>
            </a:r>
            <a:r>
              <a:rPr lang="es-CL" dirty="0" err="1"/>
              <a:t>scientist</a:t>
            </a:r>
            <a:r>
              <a:rPr lang="es-CL" dirty="0"/>
              <a:t>?(2013) Data </a:t>
            </a:r>
            <a:r>
              <a:rPr lang="es-CL" dirty="0" err="1"/>
              <a:t>science</a:t>
            </a:r>
            <a:r>
              <a:rPr lang="es-CL" dirty="0"/>
              <a:t> </a:t>
            </a:r>
            <a:r>
              <a:rPr lang="es-CL" dirty="0" err="1"/>
              <a:t>is</a:t>
            </a:r>
            <a:r>
              <a:rPr lang="es-CL" dirty="0"/>
              <a:t> </a:t>
            </a:r>
            <a:r>
              <a:rPr lang="es-CL" dirty="0" err="1"/>
              <a:t>not</a:t>
            </a:r>
            <a:r>
              <a:rPr lang="es-CL" dirty="0"/>
              <a:t> </a:t>
            </a:r>
            <a:r>
              <a:rPr lang="es-CL" dirty="0" err="1"/>
              <a:t>just</a:t>
            </a:r>
            <a:r>
              <a:rPr lang="es-CL" dirty="0"/>
              <a:t> a rebranding </a:t>
            </a:r>
            <a:r>
              <a:rPr lang="es-CL" dirty="0" err="1"/>
              <a:t>of</a:t>
            </a:r>
            <a:r>
              <a:rPr lang="es-CL" dirty="0"/>
              <a:t> </a:t>
            </a:r>
            <a:r>
              <a:rPr lang="es-CL" dirty="0" err="1"/>
              <a:t>statistics</a:t>
            </a:r>
            <a:r>
              <a:rPr lang="es-CL" dirty="0"/>
              <a:t>? (2015)</a:t>
            </a:r>
          </a:p>
          <a:p>
            <a:pPr marL="171450" indent="-171450">
              <a:buFontTx/>
              <a:buChar char="-"/>
            </a:pPr>
            <a:r>
              <a:rPr lang="es-CL" dirty="0"/>
              <a:t>Desde el otro lado, Data </a:t>
            </a:r>
            <a:r>
              <a:rPr lang="es-CL" dirty="0" err="1"/>
              <a:t>science</a:t>
            </a:r>
            <a:r>
              <a:rPr lang="es-CL" dirty="0"/>
              <a:t> sin estadística es posible incluso </a:t>
            </a:r>
            <a:r>
              <a:rPr lang="es-CL" dirty="0" err="1"/>
              <a:t>deaseable</a:t>
            </a:r>
            <a:r>
              <a:rPr lang="es-CL" dirty="0"/>
              <a:t>. </a:t>
            </a:r>
            <a:r>
              <a:rPr lang="es-CL" dirty="0" err="1"/>
              <a:t>Estadistica</a:t>
            </a:r>
            <a:r>
              <a:rPr lang="es-CL" dirty="0"/>
              <a:t> es la parte menos importante de data </a:t>
            </a:r>
            <a:r>
              <a:rPr lang="es-CL" dirty="0" err="1"/>
              <a:t>science</a:t>
            </a:r>
            <a:r>
              <a:rPr lang="es-CL" dirty="0"/>
              <a:t>. </a:t>
            </a:r>
          </a:p>
          <a:p>
            <a:pPr marL="171450" indent="-171450">
              <a:buFontTx/>
              <a:buChar char="-"/>
            </a:pPr>
            <a:endParaRPr lang="es-CL" dirty="0"/>
          </a:p>
          <a:p>
            <a:pPr marL="171450" indent="-171450">
              <a:buFontTx/>
              <a:buChar char="-"/>
            </a:pPr>
            <a:endParaRPr lang="es-CL" dirty="0"/>
          </a:p>
          <a:p>
            <a:pPr marL="171450" indent="-171450">
              <a:buFontTx/>
              <a:buChar char="-"/>
            </a:pPr>
            <a:endParaRPr lang="es-CL" dirty="0"/>
          </a:p>
        </p:txBody>
      </p:sp>
      <p:sp>
        <p:nvSpPr>
          <p:cNvPr id="4" name="Marcador de número de diapositiva 3"/>
          <p:cNvSpPr>
            <a:spLocks noGrp="1"/>
          </p:cNvSpPr>
          <p:nvPr>
            <p:ph type="sldNum" sz="quarter" idx="5"/>
          </p:nvPr>
        </p:nvSpPr>
        <p:spPr/>
        <p:txBody>
          <a:bodyPr/>
          <a:lstStyle/>
          <a:p>
            <a:fld id="{0FC528ED-E0A4-BB45-B7E7-40E0D5D0CB18}" type="slidenum">
              <a:rPr lang="es-CL" smtClean="0"/>
              <a:t>30</a:t>
            </a:fld>
            <a:endParaRPr lang="es-CL"/>
          </a:p>
        </p:txBody>
      </p:sp>
    </p:spTree>
    <p:extLst>
      <p:ext uri="{BB962C8B-B14F-4D97-AF65-F5344CB8AC3E}">
        <p14:creationId xmlns:p14="http://schemas.microsoft.com/office/powerpoint/2010/main" val="220718356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171450" indent="-171450">
              <a:buFontTx/>
              <a:buChar char="-"/>
            </a:pPr>
            <a:r>
              <a:rPr lang="es-CL" dirty="0"/>
              <a:t>Se decide que data </a:t>
            </a:r>
            <a:r>
              <a:rPr lang="es-CL" dirty="0" err="1"/>
              <a:t>science</a:t>
            </a:r>
            <a:r>
              <a:rPr lang="es-CL" dirty="0"/>
              <a:t> lidia con grandes cantidades de datos, pero la verdad es que eso no es tan así. </a:t>
            </a:r>
            <a:r>
              <a:rPr lang="es-CL" dirty="0" err="1"/>
              <a:t>Estadistitnca</a:t>
            </a:r>
            <a:r>
              <a:rPr lang="es-CL" dirty="0"/>
              <a:t> partió </a:t>
            </a:r>
            <a:r>
              <a:rPr lang="es-CL" dirty="0" err="1"/>
              <a:t>hac</a:t>
            </a:r>
            <a:r>
              <a:rPr lang="es-CL" dirty="0"/>
              <a:t> </a:t>
            </a:r>
            <a:r>
              <a:rPr lang="es-CL" dirty="0" err="1"/>
              <a:t>emucho</a:t>
            </a:r>
            <a:r>
              <a:rPr lang="es-CL" dirty="0"/>
              <a:t> y para entender datos del censo tuvo que utilizar grandes </a:t>
            </a:r>
            <a:r>
              <a:rPr lang="es-CL" dirty="0" err="1"/>
              <a:t>acanidades</a:t>
            </a:r>
            <a:r>
              <a:rPr lang="es-CL" dirty="0"/>
              <a:t> de datos entonces no es una </a:t>
            </a:r>
            <a:r>
              <a:rPr lang="es-CL" dirty="0" err="1"/>
              <a:t>afiramción</a:t>
            </a:r>
            <a:r>
              <a:rPr lang="es-CL" dirty="0"/>
              <a:t> del todo cierta.  Se utilizó para el censo.</a:t>
            </a:r>
          </a:p>
          <a:p>
            <a:pPr marL="171450" indent="-171450">
              <a:buFontTx/>
              <a:buChar char="-"/>
            </a:pPr>
            <a:r>
              <a:rPr lang="es-CL" dirty="0"/>
              <a:t>Los </a:t>
            </a:r>
            <a:r>
              <a:rPr lang="es-CL" dirty="0" err="1"/>
              <a:t>skills</a:t>
            </a:r>
            <a:r>
              <a:rPr lang="es-CL" dirty="0"/>
              <a:t> de computo son distinto para lidiar con BIG DATA, tampoco es cierto Hadoop partió hace mucho tiempo. </a:t>
            </a:r>
          </a:p>
          <a:p>
            <a:pPr marL="171450" indent="-171450">
              <a:buFontTx/>
              <a:buChar char="-"/>
            </a:pPr>
            <a:r>
              <a:rPr lang="es-CL" dirty="0"/>
              <a:t>Varias organizaciones de </a:t>
            </a:r>
            <a:r>
              <a:rPr lang="es-CL" dirty="0" err="1"/>
              <a:t>estadisticos</a:t>
            </a:r>
            <a:r>
              <a:rPr lang="es-CL" dirty="0"/>
              <a:t> mencionan: </a:t>
            </a:r>
            <a:r>
              <a:rPr lang="es-CL" dirty="0" err="1"/>
              <a:t>Aren’t</a:t>
            </a:r>
            <a:r>
              <a:rPr lang="es-CL" dirty="0"/>
              <a:t> </a:t>
            </a:r>
            <a:r>
              <a:rPr lang="es-CL" dirty="0" err="1"/>
              <a:t>we</a:t>
            </a:r>
            <a:r>
              <a:rPr lang="es-CL" dirty="0"/>
              <a:t> data </a:t>
            </a:r>
            <a:r>
              <a:rPr lang="es-CL" dirty="0" err="1"/>
              <a:t>scientist</a:t>
            </a:r>
            <a:r>
              <a:rPr lang="es-CL" dirty="0"/>
              <a:t>?(2013) Data </a:t>
            </a:r>
            <a:r>
              <a:rPr lang="es-CL" dirty="0" err="1"/>
              <a:t>science</a:t>
            </a:r>
            <a:r>
              <a:rPr lang="es-CL" dirty="0"/>
              <a:t> </a:t>
            </a:r>
            <a:r>
              <a:rPr lang="es-CL" dirty="0" err="1"/>
              <a:t>is</a:t>
            </a:r>
            <a:r>
              <a:rPr lang="es-CL" dirty="0"/>
              <a:t> </a:t>
            </a:r>
            <a:r>
              <a:rPr lang="es-CL" dirty="0" err="1"/>
              <a:t>not</a:t>
            </a:r>
            <a:r>
              <a:rPr lang="es-CL" dirty="0"/>
              <a:t> </a:t>
            </a:r>
            <a:r>
              <a:rPr lang="es-CL" dirty="0" err="1"/>
              <a:t>just</a:t>
            </a:r>
            <a:r>
              <a:rPr lang="es-CL" dirty="0"/>
              <a:t> a rebranding </a:t>
            </a:r>
            <a:r>
              <a:rPr lang="es-CL" dirty="0" err="1"/>
              <a:t>of</a:t>
            </a:r>
            <a:r>
              <a:rPr lang="es-CL" dirty="0"/>
              <a:t> </a:t>
            </a:r>
            <a:r>
              <a:rPr lang="es-CL" dirty="0" err="1"/>
              <a:t>statistics</a:t>
            </a:r>
            <a:r>
              <a:rPr lang="es-CL" dirty="0"/>
              <a:t>? (2015)</a:t>
            </a:r>
          </a:p>
          <a:p>
            <a:pPr marL="171450" indent="-171450">
              <a:buFontTx/>
              <a:buChar char="-"/>
            </a:pPr>
            <a:r>
              <a:rPr lang="es-CL" dirty="0"/>
              <a:t>Desde el otro lado, Data </a:t>
            </a:r>
            <a:r>
              <a:rPr lang="es-CL" dirty="0" err="1"/>
              <a:t>science</a:t>
            </a:r>
            <a:r>
              <a:rPr lang="es-CL" dirty="0"/>
              <a:t> sin estadística es posible incluso </a:t>
            </a:r>
            <a:r>
              <a:rPr lang="es-CL" dirty="0" err="1"/>
              <a:t>deaseable</a:t>
            </a:r>
            <a:r>
              <a:rPr lang="es-CL" dirty="0"/>
              <a:t>. </a:t>
            </a:r>
            <a:r>
              <a:rPr lang="es-CL" dirty="0" err="1"/>
              <a:t>Estadistica</a:t>
            </a:r>
            <a:r>
              <a:rPr lang="es-CL" dirty="0"/>
              <a:t> es la parte menos importante de data </a:t>
            </a:r>
            <a:r>
              <a:rPr lang="es-CL" dirty="0" err="1"/>
              <a:t>science</a:t>
            </a:r>
            <a:r>
              <a:rPr lang="es-CL" dirty="0"/>
              <a:t>. </a:t>
            </a:r>
          </a:p>
          <a:p>
            <a:pPr marL="171450" indent="-171450">
              <a:buFontTx/>
              <a:buChar char="-"/>
            </a:pPr>
            <a:endParaRPr lang="es-CL" dirty="0"/>
          </a:p>
          <a:p>
            <a:pPr marL="171450" indent="-171450">
              <a:buFontTx/>
              <a:buChar char="-"/>
            </a:pPr>
            <a:endParaRPr lang="es-CL" dirty="0"/>
          </a:p>
          <a:p>
            <a:pPr marL="171450" indent="-171450">
              <a:buFontTx/>
              <a:buChar char="-"/>
            </a:pPr>
            <a:endParaRPr lang="es-CL" dirty="0"/>
          </a:p>
        </p:txBody>
      </p:sp>
      <p:sp>
        <p:nvSpPr>
          <p:cNvPr id="4" name="Marcador de número de diapositiva 3"/>
          <p:cNvSpPr>
            <a:spLocks noGrp="1"/>
          </p:cNvSpPr>
          <p:nvPr>
            <p:ph type="sldNum" sz="quarter" idx="5"/>
          </p:nvPr>
        </p:nvSpPr>
        <p:spPr/>
        <p:txBody>
          <a:bodyPr/>
          <a:lstStyle/>
          <a:p>
            <a:fld id="{0FC528ED-E0A4-BB45-B7E7-40E0D5D0CB18}" type="slidenum">
              <a:rPr lang="es-CL" smtClean="0"/>
              <a:t>31</a:t>
            </a:fld>
            <a:endParaRPr lang="es-CL"/>
          </a:p>
        </p:txBody>
      </p:sp>
    </p:spTree>
    <p:extLst>
      <p:ext uri="{BB962C8B-B14F-4D97-AF65-F5344CB8AC3E}">
        <p14:creationId xmlns:p14="http://schemas.microsoft.com/office/powerpoint/2010/main" val="26392969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171450" indent="-171450">
              <a:buFontTx/>
              <a:buChar char="-"/>
            </a:pPr>
            <a:r>
              <a:rPr lang="es-CL" dirty="0"/>
              <a:t>Se decide que data </a:t>
            </a:r>
            <a:r>
              <a:rPr lang="es-CL" dirty="0" err="1"/>
              <a:t>science</a:t>
            </a:r>
            <a:r>
              <a:rPr lang="es-CL" dirty="0"/>
              <a:t> lidia con grandes cantidades de datos, pero la verdad es que eso no es tan así. </a:t>
            </a:r>
            <a:r>
              <a:rPr lang="es-CL" dirty="0" err="1"/>
              <a:t>Estadistitnca</a:t>
            </a:r>
            <a:r>
              <a:rPr lang="es-CL" dirty="0"/>
              <a:t> partió </a:t>
            </a:r>
            <a:r>
              <a:rPr lang="es-CL" dirty="0" err="1"/>
              <a:t>hac</a:t>
            </a:r>
            <a:r>
              <a:rPr lang="es-CL" dirty="0"/>
              <a:t> </a:t>
            </a:r>
            <a:r>
              <a:rPr lang="es-CL" dirty="0" err="1"/>
              <a:t>emucho</a:t>
            </a:r>
            <a:r>
              <a:rPr lang="es-CL" dirty="0"/>
              <a:t> y para entender datos del censo tuvo que utilizar grandes </a:t>
            </a:r>
            <a:r>
              <a:rPr lang="es-CL" dirty="0" err="1"/>
              <a:t>acanidades</a:t>
            </a:r>
            <a:r>
              <a:rPr lang="es-CL" dirty="0"/>
              <a:t> de datos entonces no es una </a:t>
            </a:r>
            <a:r>
              <a:rPr lang="es-CL" dirty="0" err="1"/>
              <a:t>afiramción</a:t>
            </a:r>
            <a:r>
              <a:rPr lang="es-CL" dirty="0"/>
              <a:t> del todo cierta.  Se utilizó para el censo.</a:t>
            </a:r>
          </a:p>
          <a:p>
            <a:pPr marL="171450" indent="-171450">
              <a:buFontTx/>
              <a:buChar char="-"/>
            </a:pPr>
            <a:r>
              <a:rPr lang="es-CL" dirty="0"/>
              <a:t>Los </a:t>
            </a:r>
            <a:r>
              <a:rPr lang="es-CL" dirty="0" err="1"/>
              <a:t>skills</a:t>
            </a:r>
            <a:r>
              <a:rPr lang="es-CL" dirty="0"/>
              <a:t> de computo son distinto para lidiar con BIG DATA, tampoco es cierto Hadoop partió hace mucho tiempo. </a:t>
            </a:r>
          </a:p>
          <a:p>
            <a:pPr marL="171450" indent="-171450">
              <a:buFontTx/>
              <a:buChar char="-"/>
            </a:pPr>
            <a:r>
              <a:rPr lang="es-CL" dirty="0"/>
              <a:t>Varias organizaciones de </a:t>
            </a:r>
            <a:r>
              <a:rPr lang="es-CL" dirty="0" err="1"/>
              <a:t>estadisticos</a:t>
            </a:r>
            <a:r>
              <a:rPr lang="es-CL" dirty="0"/>
              <a:t> mencionan: </a:t>
            </a:r>
            <a:r>
              <a:rPr lang="es-CL" dirty="0" err="1"/>
              <a:t>Aren’t</a:t>
            </a:r>
            <a:r>
              <a:rPr lang="es-CL" dirty="0"/>
              <a:t> </a:t>
            </a:r>
            <a:r>
              <a:rPr lang="es-CL" dirty="0" err="1"/>
              <a:t>we</a:t>
            </a:r>
            <a:r>
              <a:rPr lang="es-CL" dirty="0"/>
              <a:t> data </a:t>
            </a:r>
            <a:r>
              <a:rPr lang="es-CL" dirty="0" err="1"/>
              <a:t>scientist</a:t>
            </a:r>
            <a:r>
              <a:rPr lang="es-CL" dirty="0"/>
              <a:t>?(2013) Data </a:t>
            </a:r>
            <a:r>
              <a:rPr lang="es-CL" dirty="0" err="1"/>
              <a:t>science</a:t>
            </a:r>
            <a:r>
              <a:rPr lang="es-CL" dirty="0"/>
              <a:t> </a:t>
            </a:r>
            <a:r>
              <a:rPr lang="es-CL" dirty="0" err="1"/>
              <a:t>is</a:t>
            </a:r>
            <a:r>
              <a:rPr lang="es-CL" dirty="0"/>
              <a:t> </a:t>
            </a:r>
            <a:r>
              <a:rPr lang="es-CL" dirty="0" err="1"/>
              <a:t>not</a:t>
            </a:r>
            <a:r>
              <a:rPr lang="es-CL" dirty="0"/>
              <a:t> </a:t>
            </a:r>
            <a:r>
              <a:rPr lang="es-CL" dirty="0" err="1"/>
              <a:t>just</a:t>
            </a:r>
            <a:r>
              <a:rPr lang="es-CL" dirty="0"/>
              <a:t> a rebranding </a:t>
            </a:r>
            <a:r>
              <a:rPr lang="es-CL" dirty="0" err="1"/>
              <a:t>of</a:t>
            </a:r>
            <a:r>
              <a:rPr lang="es-CL" dirty="0"/>
              <a:t> </a:t>
            </a:r>
            <a:r>
              <a:rPr lang="es-CL" dirty="0" err="1"/>
              <a:t>statistics</a:t>
            </a:r>
            <a:r>
              <a:rPr lang="es-CL" dirty="0"/>
              <a:t>? (2015)</a:t>
            </a:r>
          </a:p>
          <a:p>
            <a:pPr marL="171450" indent="-171450">
              <a:buFontTx/>
              <a:buChar char="-"/>
            </a:pPr>
            <a:r>
              <a:rPr lang="es-CL" dirty="0"/>
              <a:t>Desde el otro lado, Data </a:t>
            </a:r>
            <a:r>
              <a:rPr lang="es-CL" dirty="0" err="1"/>
              <a:t>science</a:t>
            </a:r>
            <a:r>
              <a:rPr lang="es-CL" dirty="0"/>
              <a:t> sin estadística es posible incluso </a:t>
            </a:r>
            <a:r>
              <a:rPr lang="es-CL" dirty="0" err="1"/>
              <a:t>deaseable</a:t>
            </a:r>
            <a:r>
              <a:rPr lang="es-CL" dirty="0"/>
              <a:t>. </a:t>
            </a:r>
            <a:r>
              <a:rPr lang="es-CL" dirty="0" err="1"/>
              <a:t>Estadistica</a:t>
            </a:r>
            <a:r>
              <a:rPr lang="es-CL" dirty="0"/>
              <a:t> es la parte menos importante de data </a:t>
            </a:r>
            <a:r>
              <a:rPr lang="es-CL" dirty="0" err="1"/>
              <a:t>science</a:t>
            </a:r>
            <a:r>
              <a:rPr lang="es-CL" dirty="0"/>
              <a:t>. </a:t>
            </a:r>
          </a:p>
          <a:p>
            <a:pPr marL="171450" indent="-171450">
              <a:buFontTx/>
              <a:buChar char="-"/>
            </a:pPr>
            <a:endParaRPr lang="es-CL" dirty="0"/>
          </a:p>
          <a:p>
            <a:pPr marL="171450" indent="-171450">
              <a:buFontTx/>
              <a:buChar char="-"/>
            </a:pPr>
            <a:endParaRPr lang="es-CL" dirty="0"/>
          </a:p>
          <a:p>
            <a:pPr marL="171450" indent="-171450">
              <a:buFontTx/>
              <a:buChar char="-"/>
            </a:pPr>
            <a:endParaRPr lang="es-CL" dirty="0"/>
          </a:p>
        </p:txBody>
      </p:sp>
      <p:sp>
        <p:nvSpPr>
          <p:cNvPr id="4" name="Marcador de número de diapositiva 3"/>
          <p:cNvSpPr>
            <a:spLocks noGrp="1"/>
          </p:cNvSpPr>
          <p:nvPr>
            <p:ph type="sldNum" sz="quarter" idx="5"/>
          </p:nvPr>
        </p:nvSpPr>
        <p:spPr/>
        <p:txBody>
          <a:bodyPr/>
          <a:lstStyle/>
          <a:p>
            <a:fld id="{0FC528ED-E0A4-BB45-B7E7-40E0D5D0CB18}" type="slidenum">
              <a:rPr lang="es-CL" smtClean="0"/>
              <a:t>32</a:t>
            </a:fld>
            <a:endParaRPr lang="es-CL"/>
          </a:p>
        </p:txBody>
      </p:sp>
    </p:spTree>
    <p:extLst>
      <p:ext uri="{BB962C8B-B14F-4D97-AF65-F5344CB8AC3E}">
        <p14:creationId xmlns:p14="http://schemas.microsoft.com/office/powerpoint/2010/main" val="246345803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171450" indent="-171450">
              <a:buFontTx/>
              <a:buChar char="-"/>
            </a:pPr>
            <a:r>
              <a:rPr lang="es-CL" dirty="0"/>
              <a:t>Se decide que data </a:t>
            </a:r>
            <a:r>
              <a:rPr lang="es-CL" dirty="0" err="1"/>
              <a:t>science</a:t>
            </a:r>
            <a:r>
              <a:rPr lang="es-CL" dirty="0"/>
              <a:t> lidia con grandes cantidades de datos, pero la verdad es que eso no es tan así. </a:t>
            </a:r>
            <a:r>
              <a:rPr lang="es-CL" dirty="0" err="1"/>
              <a:t>Estadistitnca</a:t>
            </a:r>
            <a:r>
              <a:rPr lang="es-CL" dirty="0"/>
              <a:t> partió </a:t>
            </a:r>
            <a:r>
              <a:rPr lang="es-CL" dirty="0" err="1"/>
              <a:t>hac</a:t>
            </a:r>
            <a:r>
              <a:rPr lang="es-CL" dirty="0"/>
              <a:t> </a:t>
            </a:r>
            <a:r>
              <a:rPr lang="es-CL" dirty="0" err="1"/>
              <a:t>emucho</a:t>
            </a:r>
            <a:r>
              <a:rPr lang="es-CL" dirty="0"/>
              <a:t> y para entender datos del censo tuvo que utilizar grandes </a:t>
            </a:r>
            <a:r>
              <a:rPr lang="es-CL" dirty="0" err="1"/>
              <a:t>acanidades</a:t>
            </a:r>
            <a:r>
              <a:rPr lang="es-CL" dirty="0"/>
              <a:t> de datos entonces no es una </a:t>
            </a:r>
            <a:r>
              <a:rPr lang="es-CL" dirty="0" err="1"/>
              <a:t>afiramción</a:t>
            </a:r>
            <a:r>
              <a:rPr lang="es-CL" dirty="0"/>
              <a:t> del todo cierta.  Se utilizó para el censo.</a:t>
            </a:r>
          </a:p>
          <a:p>
            <a:pPr marL="171450" indent="-171450">
              <a:buFontTx/>
              <a:buChar char="-"/>
            </a:pPr>
            <a:r>
              <a:rPr lang="es-CL" dirty="0"/>
              <a:t>Los </a:t>
            </a:r>
            <a:r>
              <a:rPr lang="es-CL" dirty="0" err="1"/>
              <a:t>skills</a:t>
            </a:r>
            <a:r>
              <a:rPr lang="es-CL" dirty="0"/>
              <a:t> de computo son distinto para lidiar con BIG DATA, tampoco es cierto Hadoop partió hace mucho tiempo. </a:t>
            </a:r>
          </a:p>
          <a:p>
            <a:pPr marL="171450" indent="-171450">
              <a:buFontTx/>
              <a:buChar char="-"/>
            </a:pPr>
            <a:r>
              <a:rPr lang="es-CL" dirty="0"/>
              <a:t>Varias organizaciones de </a:t>
            </a:r>
            <a:r>
              <a:rPr lang="es-CL" dirty="0" err="1"/>
              <a:t>estadisticos</a:t>
            </a:r>
            <a:r>
              <a:rPr lang="es-CL" dirty="0"/>
              <a:t> mencionan: </a:t>
            </a:r>
            <a:r>
              <a:rPr lang="es-CL" dirty="0" err="1"/>
              <a:t>Aren’t</a:t>
            </a:r>
            <a:r>
              <a:rPr lang="es-CL" dirty="0"/>
              <a:t> </a:t>
            </a:r>
            <a:r>
              <a:rPr lang="es-CL" dirty="0" err="1"/>
              <a:t>we</a:t>
            </a:r>
            <a:r>
              <a:rPr lang="es-CL" dirty="0"/>
              <a:t> data </a:t>
            </a:r>
            <a:r>
              <a:rPr lang="es-CL" dirty="0" err="1"/>
              <a:t>scientist</a:t>
            </a:r>
            <a:r>
              <a:rPr lang="es-CL" dirty="0"/>
              <a:t>?(2013) Data </a:t>
            </a:r>
            <a:r>
              <a:rPr lang="es-CL" dirty="0" err="1"/>
              <a:t>science</a:t>
            </a:r>
            <a:r>
              <a:rPr lang="es-CL" dirty="0"/>
              <a:t> </a:t>
            </a:r>
            <a:r>
              <a:rPr lang="es-CL" dirty="0" err="1"/>
              <a:t>is</a:t>
            </a:r>
            <a:r>
              <a:rPr lang="es-CL" dirty="0"/>
              <a:t> </a:t>
            </a:r>
            <a:r>
              <a:rPr lang="es-CL" dirty="0" err="1"/>
              <a:t>not</a:t>
            </a:r>
            <a:r>
              <a:rPr lang="es-CL" dirty="0"/>
              <a:t> </a:t>
            </a:r>
            <a:r>
              <a:rPr lang="es-CL" dirty="0" err="1"/>
              <a:t>just</a:t>
            </a:r>
            <a:r>
              <a:rPr lang="es-CL" dirty="0"/>
              <a:t> a rebranding </a:t>
            </a:r>
            <a:r>
              <a:rPr lang="es-CL" dirty="0" err="1"/>
              <a:t>of</a:t>
            </a:r>
            <a:r>
              <a:rPr lang="es-CL" dirty="0"/>
              <a:t> </a:t>
            </a:r>
            <a:r>
              <a:rPr lang="es-CL" dirty="0" err="1"/>
              <a:t>statistics</a:t>
            </a:r>
            <a:r>
              <a:rPr lang="es-CL" dirty="0"/>
              <a:t>? (2015)</a:t>
            </a:r>
          </a:p>
          <a:p>
            <a:pPr marL="171450" indent="-171450">
              <a:buFontTx/>
              <a:buChar char="-"/>
            </a:pPr>
            <a:r>
              <a:rPr lang="es-CL" dirty="0"/>
              <a:t>Desde el otro lado, Data </a:t>
            </a:r>
            <a:r>
              <a:rPr lang="es-CL" dirty="0" err="1"/>
              <a:t>science</a:t>
            </a:r>
            <a:r>
              <a:rPr lang="es-CL" dirty="0"/>
              <a:t> sin estadística es posible incluso </a:t>
            </a:r>
            <a:r>
              <a:rPr lang="es-CL" dirty="0" err="1"/>
              <a:t>deaseable</a:t>
            </a:r>
            <a:r>
              <a:rPr lang="es-CL" dirty="0"/>
              <a:t>. </a:t>
            </a:r>
            <a:r>
              <a:rPr lang="es-CL" dirty="0" err="1"/>
              <a:t>Estadistica</a:t>
            </a:r>
            <a:r>
              <a:rPr lang="es-CL" dirty="0"/>
              <a:t> es la parte menos importante de data </a:t>
            </a:r>
            <a:r>
              <a:rPr lang="es-CL" dirty="0" err="1"/>
              <a:t>science</a:t>
            </a:r>
            <a:r>
              <a:rPr lang="es-CL" dirty="0"/>
              <a:t>. </a:t>
            </a:r>
          </a:p>
          <a:p>
            <a:pPr marL="171450" indent="-171450">
              <a:buFontTx/>
              <a:buChar char="-"/>
            </a:pPr>
            <a:endParaRPr lang="es-CL" dirty="0"/>
          </a:p>
          <a:p>
            <a:pPr marL="171450" indent="-171450">
              <a:buFontTx/>
              <a:buChar char="-"/>
            </a:pPr>
            <a:endParaRPr lang="es-CL" dirty="0"/>
          </a:p>
          <a:p>
            <a:pPr marL="171450" indent="-171450">
              <a:buFontTx/>
              <a:buChar char="-"/>
            </a:pPr>
            <a:endParaRPr lang="es-CL" dirty="0"/>
          </a:p>
        </p:txBody>
      </p:sp>
      <p:sp>
        <p:nvSpPr>
          <p:cNvPr id="4" name="Marcador de número de diapositiva 3"/>
          <p:cNvSpPr>
            <a:spLocks noGrp="1"/>
          </p:cNvSpPr>
          <p:nvPr>
            <p:ph type="sldNum" sz="quarter" idx="5"/>
          </p:nvPr>
        </p:nvSpPr>
        <p:spPr/>
        <p:txBody>
          <a:bodyPr/>
          <a:lstStyle/>
          <a:p>
            <a:fld id="{0FC528ED-E0A4-BB45-B7E7-40E0D5D0CB18}" type="slidenum">
              <a:rPr lang="es-CL" smtClean="0"/>
              <a:t>33</a:t>
            </a:fld>
            <a:endParaRPr lang="es-CL"/>
          </a:p>
        </p:txBody>
      </p:sp>
    </p:spTree>
    <p:extLst>
      <p:ext uri="{BB962C8B-B14F-4D97-AF65-F5344CB8AC3E}">
        <p14:creationId xmlns:p14="http://schemas.microsoft.com/office/powerpoint/2010/main" val="347419782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171450" indent="-171450">
              <a:buFontTx/>
              <a:buChar char="-"/>
            </a:pPr>
            <a:r>
              <a:rPr lang="es-CL" dirty="0"/>
              <a:t>Se decide que data </a:t>
            </a:r>
            <a:r>
              <a:rPr lang="es-CL" dirty="0" err="1"/>
              <a:t>science</a:t>
            </a:r>
            <a:r>
              <a:rPr lang="es-CL" dirty="0"/>
              <a:t> lidia con grandes cantidades de datos, pero la verdad es que eso no es tan así. </a:t>
            </a:r>
            <a:r>
              <a:rPr lang="es-CL" dirty="0" err="1"/>
              <a:t>Estadistitnca</a:t>
            </a:r>
            <a:r>
              <a:rPr lang="es-CL" dirty="0"/>
              <a:t> partió </a:t>
            </a:r>
            <a:r>
              <a:rPr lang="es-CL" dirty="0" err="1"/>
              <a:t>hac</a:t>
            </a:r>
            <a:r>
              <a:rPr lang="es-CL" dirty="0"/>
              <a:t> </a:t>
            </a:r>
            <a:r>
              <a:rPr lang="es-CL" dirty="0" err="1"/>
              <a:t>emucho</a:t>
            </a:r>
            <a:r>
              <a:rPr lang="es-CL" dirty="0"/>
              <a:t> y para entender datos del censo tuvo que utilizar grandes </a:t>
            </a:r>
            <a:r>
              <a:rPr lang="es-CL" dirty="0" err="1"/>
              <a:t>acanidades</a:t>
            </a:r>
            <a:r>
              <a:rPr lang="es-CL" dirty="0"/>
              <a:t> de datos entonces no es una </a:t>
            </a:r>
            <a:r>
              <a:rPr lang="es-CL" dirty="0" err="1"/>
              <a:t>afiramción</a:t>
            </a:r>
            <a:r>
              <a:rPr lang="es-CL" dirty="0"/>
              <a:t> del todo cierta.  Se utilizó para el censo.</a:t>
            </a:r>
          </a:p>
          <a:p>
            <a:pPr marL="171450" indent="-171450">
              <a:buFontTx/>
              <a:buChar char="-"/>
            </a:pPr>
            <a:r>
              <a:rPr lang="es-CL" dirty="0"/>
              <a:t>Los </a:t>
            </a:r>
            <a:r>
              <a:rPr lang="es-CL" dirty="0" err="1"/>
              <a:t>skills</a:t>
            </a:r>
            <a:r>
              <a:rPr lang="es-CL" dirty="0"/>
              <a:t> de computo son distinto para lidiar con BIG DATA, tampoco es cierto Hadoop partió hace mucho tiempo. </a:t>
            </a:r>
          </a:p>
          <a:p>
            <a:pPr marL="171450" indent="-171450">
              <a:buFontTx/>
              <a:buChar char="-"/>
            </a:pPr>
            <a:r>
              <a:rPr lang="es-CL" dirty="0"/>
              <a:t>Varias organizaciones de </a:t>
            </a:r>
            <a:r>
              <a:rPr lang="es-CL" dirty="0" err="1"/>
              <a:t>estadisticos</a:t>
            </a:r>
            <a:r>
              <a:rPr lang="es-CL" dirty="0"/>
              <a:t> mencionan: </a:t>
            </a:r>
            <a:r>
              <a:rPr lang="es-CL" dirty="0" err="1"/>
              <a:t>Aren’t</a:t>
            </a:r>
            <a:r>
              <a:rPr lang="es-CL" dirty="0"/>
              <a:t> </a:t>
            </a:r>
            <a:r>
              <a:rPr lang="es-CL" dirty="0" err="1"/>
              <a:t>we</a:t>
            </a:r>
            <a:r>
              <a:rPr lang="es-CL" dirty="0"/>
              <a:t> data </a:t>
            </a:r>
            <a:r>
              <a:rPr lang="es-CL" dirty="0" err="1"/>
              <a:t>scientist</a:t>
            </a:r>
            <a:r>
              <a:rPr lang="es-CL" dirty="0"/>
              <a:t>?(2013) Data </a:t>
            </a:r>
            <a:r>
              <a:rPr lang="es-CL" dirty="0" err="1"/>
              <a:t>science</a:t>
            </a:r>
            <a:r>
              <a:rPr lang="es-CL" dirty="0"/>
              <a:t> </a:t>
            </a:r>
            <a:r>
              <a:rPr lang="es-CL" dirty="0" err="1"/>
              <a:t>is</a:t>
            </a:r>
            <a:r>
              <a:rPr lang="es-CL" dirty="0"/>
              <a:t> </a:t>
            </a:r>
            <a:r>
              <a:rPr lang="es-CL" dirty="0" err="1"/>
              <a:t>not</a:t>
            </a:r>
            <a:r>
              <a:rPr lang="es-CL" dirty="0"/>
              <a:t> </a:t>
            </a:r>
            <a:r>
              <a:rPr lang="es-CL" dirty="0" err="1"/>
              <a:t>just</a:t>
            </a:r>
            <a:r>
              <a:rPr lang="es-CL" dirty="0"/>
              <a:t> a rebranding </a:t>
            </a:r>
            <a:r>
              <a:rPr lang="es-CL" dirty="0" err="1"/>
              <a:t>of</a:t>
            </a:r>
            <a:r>
              <a:rPr lang="es-CL" dirty="0"/>
              <a:t> </a:t>
            </a:r>
            <a:r>
              <a:rPr lang="es-CL" dirty="0" err="1"/>
              <a:t>statistics</a:t>
            </a:r>
            <a:r>
              <a:rPr lang="es-CL" dirty="0"/>
              <a:t>? (2015)</a:t>
            </a:r>
          </a:p>
          <a:p>
            <a:pPr marL="171450" indent="-171450">
              <a:buFontTx/>
              <a:buChar char="-"/>
            </a:pPr>
            <a:r>
              <a:rPr lang="es-CL" dirty="0"/>
              <a:t>Desde el otro lado, Data </a:t>
            </a:r>
            <a:r>
              <a:rPr lang="es-CL" dirty="0" err="1"/>
              <a:t>science</a:t>
            </a:r>
            <a:r>
              <a:rPr lang="es-CL" dirty="0"/>
              <a:t> sin estadística es posible incluso </a:t>
            </a:r>
            <a:r>
              <a:rPr lang="es-CL" dirty="0" err="1"/>
              <a:t>deaseable</a:t>
            </a:r>
            <a:r>
              <a:rPr lang="es-CL" dirty="0"/>
              <a:t>. </a:t>
            </a:r>
            <a:r>
              <a:rPr lang="es-CL" dirty="0" err="1"/>
              <a:t>Estadistica</a:t>
            </a:r>
            <a:r>
              <a:rPr lang="es-CL" dirty="0"/>
              <a:t> es la parte menos importante de data </a:t>
            </a:r>
            <a:r>
              <a:rPr lang="es-CL" dirty="0" err="1"/>
              <a:t>science</a:t>
            </a:r>
            <a:r>
              <a:rPr lang="es-CL" dirty="0"/>
              <a:t>. </a:t>
            </a:r>
          </a:p>
          <a:p>
            <a:pPr marL="171450" indent="-171450">
              <a:buFontTx/>
              <a:buChar char="-"/>
            </a:pPr>
            <a:endParaRPr lang="es-CL" dirty="0"/>
          </a:p>
          <a:p>
            <a:pPr marL="171450" indent="-171450">
              <a:buFontTx/>
              <a:buChar char="-"/>
            </a:pPr>
            <a:endParaRPr lang="es-CL" dirty="0"/>
          </a:p>
          <a:p>
            <a:pPr marL="171450" indent="-171450">
              <a:buFontTx/>
              <a:buChar char="-"/>
            </a:pPr>
            <a:endParaRPr lang="es-CL" dirty="0"/>
          </a:p>
        </p:txBody>
      </p:sp>
      <p:sp>
        <p:nvSpPr>
          <p:cNvPr id="4" name="Marcador de número de diapositiva 3"/>
          <p:cNvSpPr>
            <a:spLocks noGrp="1"/>
          </p:cNvSpPr>
          <p:nvPr>
            <p:ph type="sldNum" sz="quarter" idx="5"/>
          </p:nvPr>
        </p:nvSpPr>
        <p:spPr/>
        <p:txBody>
          <a:bodyPr/>
          <a:lstStyle/>
          <a:p>
            <a:fld id="{0FC528ED-E0A4-BB45-B7E7-40E0D5D0CB18}" type="slidenum">
              <a:rPr lang="es-CL" smtClean="0"/>
              <a:t>34</a:t>
            </a:fld>
            <a:endParaRPr lang="es-CL"/>
          </a:p>
        </p:txBody>
      </p:sp>
    </p:spTree>
    <p:extLst>
      <p:ext uri="{BB962C8B-B14F-4D97-AF65-F5344CB8AC3E}">
        <p14:creationId xmlns:p14="http://schemas.microsoft.com/office/powerpoint/2010/main" val="379612540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171450" indent="-171450">
              <a:buFontTx/>
              <a:buChar char="-"/>
            </a:pPr>
            <a:r>
              <a:rPr lang="es-CL" dirty="0"/>
              <a:t>Se decide que data </a:t>
            </a:r>
            <a:r>
              <a:rPr lang="es-CL" dirty="0" err="1"/>
              <a:t>science</a:t>
            </a:r>
            <a:r>
              <a:rPr lang="es-CL" dirty="0"/>
              <a:t> lidia con grandes cantidades de datos, pero la verdad es que eso no es tan así. </a:t>
            </a:r>
            <a:r>
              <a:rPr lang="es-CL" dirty="0" err="1"/>
              <a:t>Estadistitnca</a:t>
            </a:r>
            <a:r>
              <a:rPr lang="es-CL" dirty="0"/>
              <a:t> partió </a:t>
            </a:r>
            <a:r>
              <a:rPr lang="es-CL" dirty="0" err="1"/>
              <a:t>hac</a:t>
            </a:r>
            <a:r>
              <a:rPr lang="es-CL" dirty="0"/>
              <a:t> </a:t>
            </a:r>
            <a:r>
              <a:rPr lang="es-CL" dirty="0" err="1"/>
              <a:t>emucho</a:t>
            </a:r>
            <a:r>
              <a:rPr lang="es-CL" dirty="0"/>
              <a:t> y para entender datos del censo tuvo que utilizar grandes </a:t>
            </a:r>
            <a:r>
              <a:rPr lang="es-CL" dirty="0" err="1"/>
              <a:t>acanidades</a:t>
            </a:r>
            <a:r>
              <a:rPr lang="es-CL" dirty="0"/>
              <a:t> de datos entonces no es una </a:t>
            </a:r>
            <a:r>
              <a:rPr lang="es-CL" dirty="0" err="1"/>
              <a:t>afiramción</a:t>
            </a:r>
            <a:r>
              <a:rPr lang="es-CL" dirty="0"/>
              <a:t> del todo cierta.  Se utilizó para el censo.</a:t>
            </a:r>
          </a:p>
          <a:p>
            <a:pPr marL="171450" indent="-171450">
              <a:buFontTx/>
              <a:buChar char="-"/>
            </a:pPr>
            <a:r>
              <a:rPr lang="es-CL" dirty="0"/>
              <a:t>Los </a:t>
            </a:r>
            <a:r>
              <a:rPr lang="es-CL" dirty="0" err="1"/>
              <a:t>skills</a:t>
            </a:r>
            <a:r>
              <a:rPr lang="es-CL" dirty="0"/>
              <a:t> de computo son distinto para lidiar con BIG DATA, tampoco es cierto Hadoop partió hace mucho tiempo. </a:t>
            </a:r>
          </a:p>
          <a:p>
            <a:pPr marL="171450" indent="-171450">
              <a:buFontTx/>
              <a:buChar char="-"/>
            </a:pPr>
            <a:r>
              <a:rPr lang="es-CL" dirty="0"/>
              <a:t>Varias organizaciones de </a:t>
            </a:r>
            <a:r>
              <a:rPr lang="es-CL" dirty="0" err="1"/>
              <a:t>estadisticos</a:t>
            </a:r>
            <a:r>
              <a:rPr lang="es-CL" dirty="0"/>
              <a:t> mencionan: </a:t>
            </a:r>
            <a:r>
              <a:rPr lang="es-CL" dirty="0" err="1"/>
              <a:t>Aren’t</a:t>
            </a:r>
            <a:r>
              <a:rPr lang="es-CL" dirty="0"/>
              <a:t> </a:t>
            </a:r>
            <a:r>
              <a:rPr lang="es-CL" dirty="0" err="1"/>
              <a:t>we</a:t>
            </a:r>
            <a:r>
              <a:rPr lang="es-CL" dirty="0"/>
              <a:t> data </a:t>
            </a:r>
            <a:r>
              <a:rPr lang="es-CL" dirty="0" err="1"/>
              <a:t>scientist</a:t>
            </a:r>
            <a:r>
              <a:rPr lang="es-CL" dirty="0"/>
              <a:t>?(2013) Data </a:t>
            </a:r>
            <a:r>
              <a:rPr lang="es-CL" dirty="0" err="1"/>
              <a:t>science</a:t>
            </a:r>
            <a:r>
              <a:rPr lang="es-CL" dirty="0"/>
              <a:t> </a:t>
            </a:r>
            <a:r>
              <a:rPr lang="es-CL" dirty="0" err="1"/>
              <a:t>is</a:t>
            </a:r>
            <a:r>
              <a:rPr lang="es-CL" dirty="0"/>
              <a:t> </a:t>
            </a:r>
            <a:r>
              <a:rPr lang="es-CL" dirty="0" err="1"/>
              <a:t>not</a:t>
            </a:r>
            <a:r>
              <a:rPr lang="es-CL" dirty="0"/>
              <a:t> </a:t>
            </a:r>
            <a:r>
              <a:rPr lang="es-CL" dirty="0" err="1"/>
              <a:t>just</a:t>
            </a:r>
            <a:r>
              <a:rPr lang="es-CL" dirty="0"/>
              <a:t> a rebranding </a:t>
            </a:r>
            <a:r>
              <a:rPr lang="es-CL" dirty="0" err="1"/>
              <a:t>of</a:t>
            </a:r>
            <a:r>
              <a:rPr lang="es-CL" dirty="0"/>
              <a:t> </a:t>
            </a:r>
            <a:r>
              <a:rPr lang="es-CL" dirty="0" err="1"/>
              <a:t>statistics</a:t>
            </a:r>
            <a:r>
              <a:rPr lang="es-CL" dirty="0"/>
              <a:t>? (2015)</a:t>
            </a:r>
          </a:p>
          <a:p>
            <a:pPr marL="171450" indent="-171450">
              <a:buFontTx/>
              <a:buChar char="-"/>
            </a:pPr>
            <a:r>
              <a:rPr lang="es-CL" dirty="0"/>
              <a:t>Desde el otro lado, Data </a:t>
            </a:r>
            <a:r>
              <a:rPr lang="es-CL" dirty="0" err="1"/>
              <a:t>science</a:t>
            </a:r>
            <a:r>
              <a:rPr lang="es-CL" dirty="0"/>
              <a:t> sin estadística es posible incluso </a:t>
            </a:r>
            <a:r>
              <a:rPr lang="es-CL" dirty="0" err="1"/>
              <a:t>deaseable</a:t>
            </a:r>
            <a:r>
              <a:rPr lang="es-CL" dirty="0"/>
              <a:t>. </a:t>
            </a:r>
            <a:r>
              <a:rPr lang="es-CL" dirty="0" err="1"/>
              <a:t>Estadistica</a:t>
            </a:r>
            <a:r>
              <a:rPr lang="es-CL" dirty="0"/>
              <a:t> es la parte menos importante de data </a:t>
            </a:r>
            <a:r>
              <a:rPr lang="es-CL" dirty="0" err="1"/>
              <a:t>science</a:t>
            </a:r>
            <a:r>
              <a:rPr lang="es-CL" dirty="0"/>
              <a:t>. </a:t>
            </a:r>
          </a:p>
          <a:p>
            <a:pPr marL="171450" indent="-171450">
              <a:buFontTx/>
              <a:buChar char="-"/>
            </a:pPr>
            <a:endParaRPr lang="es-CL" dirty="0"/>
          </a:p>
          <a:p>
            <a:pPr marL="171450" indent="-171450">
              <a:buFontTx/>
              <a:buChar char="-"/>
            </a:pPr>
            <a:endParaRPr lang="es-CL" dirty="0"/>
          </a:p>
          <a:p>
            <a:pPr marL="171450" indent="-171450">
              <a:buFontTx/>
              <a:buChar char="-"/>
            </a:pPr>
            <a:endParaRPr lang="es-CL" dirty="0"/>
          </a:p>
        </p:txBody>
      </p:sp>
      <p:sp>
        <p:nvSpPr>
          <p:cNvPr id="4" name="Marcador de número de diapositiva 3"/>
          <p:cNvSpPr>
            <a:spLocks noGrp="1"/>
          </p:cNvSpPr>
          <p:nvPr>
            <p:ph type="sldNum" sz="quarter" idx="5"/>
          </p:nvPr>
        </p:nvSpPr>
        <p:spPr/>
        <p:txBody>
          <a:bodyPr/>
          <a:lstStyle/>
          <a:p>
            <a:fld id="{0FC528ED-E0A4-BB45-B7E7-40E0D5D0CB18}" type="slidenum">
              <a:rPr lang="es-CL" smtClean="0"/>
              <a:t>35</a:t>
            </a:fld>
            <a:endParaRPr lang="es-CL"/>
          </a:p>
        </p:txBody>
      </p:sp>
    </p:spTree>
    <p:extLst>
      <p:ext uri="{BB962C8B-B14F-4D97-AF65-F5344CB8AC3E}">
        <p14:creationId xmlns:p14="http://schemas.microsoft.com/office/powerpoint/2010/main" val="719748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171450" indent="-171450">
              <a:buFontTx/>
              <a:buChar char="-"/>
            </a:pPr>
            <a:r>
              <a:rPr lang="es-CL" dirty="0"/>
              <a:t>El uso de algoritmos o técnicas de modelamiento de problemas viene de hace mucho tiempo desde distintos dominios del conocimiento.</a:t>
            </a:r>
          </a:p>
          <a:p>
            <a:pPr marL="171450" indent="-171450">
              <a:buFontTx/>
              <a:buChar char="-"/>
            </a:pPr>
            <a:r>
              <a:rPr lang="es-CL" dirty="0"/>
              <a:t>La estadística por ejemplo hace mucho tiempo que viene modelando problemas, </a:t>
            </a:r>
            <a:r>
              <a:rPr lang="es-CL" dirty="0" err="1"/>
              <a:t>computer</a:t>
            </a:r>
            <a:r>
              <a:rPr lang="es-CL" dirty="0"/>
              <a:t> </a:t>
            </a:r>
            <a:r>
              <a:rPr lang="es-CL" dirty="0" err="1"/>
              <a:t>engineers</a:t>
            </a:r>
            <a:r>
              <a:rPr lang="es-CL" dirty="0"/>
              <a:t>, la matemática.</a:t>
            </a:r>
          </a:p>
          <a:p>
            <a:pPr marL="171450" indent="-171450">
              <a:buFontTx/>
              <a:buChar char="-"/>
            </a:pPr>
            <a:r>
              <a:rPr lang="es-CL" dirty="0"/>
              <a:t>Es así como han existido ciertos cuestionamientos al origen de la ”ciencia de datos”.</a:t>
            </a:r>
          </a:p>
        </p:txBody>
      </p:sp>
      <p:sp>
        <p:nvSpPr>
          <p:cNvPr id="4" name="Marcador de número de diapositiva 3"/>
          <p:cNvSpPr>
            <a:spLocks noGrp="1"/>
          </p:cNvSpPr>
          <p:nvPr>
            <p:ph type="sldNum" sz="quarter" idx="5"/>
          </p:nvPr>
        </p:nvSpPr>
        <p:spPr/>
        <p:txBody>
          <a:bodyPr/>
          <a:lstStyle/>
          <a:p>
            <a:fld id="{0FC528ED-E0A4-BB45-B7E7-40E0D5D0CB18}" type="slidenum">
              <a:rPr lang="es-CL" smtClean="0"/>
              <a:t>9</a:t>
            </a:fld>
            <a:endParaRPr lang="es-CL"/>
          </a:p>
        </p:txBody>
      </p:sp>
    </p:spTree>
    <p:extLst>
      <p:ext uri="{BB962C8B-B14F-4D97-AF65-F5344CB8AC3E}">
        <p14:creationId xmlns:p14="http://schemas.microsoft.com/office/powerpoint/2010/main" val="410244545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171450" indent="-171450">
              <a:buFontTx/>
              <a:buChar char="-"/>
            </a:pPr>
            <a:r>
              <a:rPr lang="es-CL" dirty="0"/>
              <a:t>Se decide que data </a:t>
            </a:r>
            <a:r>
              <a:rPr lang="es-CL" dirty="0" err="1"/>
              <a:t>science</a:t>
            </a:r>
            <a:r>
              <a:rPr lang="es-CL" dirty="0"/>
              <a:t> lidia con grandes cantidades de datos, pero la verdad es que eso no es tan así. </a:t>
            </a:r>
            <a:r>
              <a:rPr lang="es-CL" dirty="0" err="1"/>
              <a:t>Estadistitnca</a:t>
            </a:r>
            <a:r>
              <a:rPr lang="es-CL" dirty="0"/>
              <a:t> partió </a:t>
            </a:r>
            <a:r>
              <a:rPr lang="es-CL" dirty="0" err="1"/>
              <a:t>hac</a:t>
            </a:r>
            <a:r>
              <a:rPr lang="es-CL" dirty="0"/>
              <a:t> </a:t>
            </a:r>
            <a:r>
              <a:rPr lang="es-CL" dirty="0" err="1"/>
              <a:t>emucho</a:t>
            </a:r>
            <a:r>
              <a:rPr lang="es-CL" dirty="0"/>
              <a:t> y para entender datos del censo tuvo que utilizar grandes </a:t>
            </a:r>
            <a:r>
              <a:rPr lang="es-CL" dirty="0" err="1"/>
              <a:t>acanidades</a:t>
            </a:r>
            <a:r>
              <a:rPr lang="es-CL" dirty="0"/>
              <a:t> de datos entonces no es una </a:t>
            </a:r>
            <a:r>
              <a:rPr lang="es-CL" dirty="0" err="1"/>
              <a:t>afiramción</a:t>
            </a:r>
            <a:r>
              <a:rPr lang="es-CL" dirty="0"/>
              <a:t> del todo cierta.  Se utilizó para el censo.</a:t>
            </a:r>
          </a:p>
          <a:p>
            <a:pPr marL="171450" indent="-171450">
              <a:buFontTx/>
              <a:buChar char="-"/>
            </a:pPr>
            <a:r>
              <a:rPr lang="es-CL" dirty="0"/>
              <a:t>Los </a:t>
            </a:r>
            <a:r>
              <a:rPr lang="es-CL" dirty="0" err="1"/>
              <a:t>skills</a:t>
            </a:r>
            <a:r>
              <a:rPr lang="es-CL" dirty="0"/>
              <a:t> de computo son distinto para lidiar con BIG DATA, tampoco es cierto Hadoop partió hace mucho tiempo. </a:t>
            </a:r>
          </a:p>
          <a:p>
            <a:pPr marL="171450" indent="-171450">
              <a:buFontTx/>
              <a:buChar char="-"/>
            </a:pPr>
            <a:r>
              <a:rPr lang="es-CL" dirty="0"/>
              <a:t>Varias organizaciones de </a:t>
            </a:r>
            <a:r>
              <a:rPr lang="es-CL" dirty="0" err="1"/>
              <a:t>estadisticos</a:t>
            </a:r>
            <a:r>
              <a:rPr lang="es-CL" dirty="0"/>
              <a:t> mencionan: </a:t>
            </a:r>
            <a:r>
              <a:rPr lang="es-CL" dirty="0" err="1"/>
              <a:t>Aren’t</a:t>
            </a:r>
            <a:r>
              <a:rPr lang="es-CL" dirty="0"/>
              <a:t> </a:t>
            </a:r>
            <a:r>
              <a:rPr lang="es-CL" dirty="0" err="1"/>
              <a:t>we</a:t>
            </a:r>
            <a:r>
              <a:rPr lang="es-CL" dirty="0"/>
              <a:t> data </a:t>
            </a:r>
            <a:r>
              <a:rPr lang="es-CL" dirty="0" err="1"/>
              <a:t>scientist</a:t>
            </a:r>
            <a:r>
              <a:rPr lang="es-CL" dirty="0"/>
              <a:t>?(2013) Data </a:t>
            </a:r>
            <a:r>
              <a:rPr lang="es-CL" dirty="0" err="1"/>
              <a:t>science</a:t>
            </a:r>
            <a:r>
              <a:rPr lang="es-CL" dirty="0"/>
              <a:t> </a:t>
            </a:r>
            <a:r>
              <a:rPr lang="es-CL" dirty="0" err="1"/>
              <a:t>is</a:t>
            </a:r>
            <a:r>
              <a:rPr lang="es-CL" dirty="0"/>
              <a:t> </a:t>
            </a:r>
            <a:r>
              <a:rPr lang="es-CL" dirty="0" err="1"/>
              <a:t>not</a:t>
            </a:r>
            <a:r>
              <a:rPr lang="es-CL" dirty="0"/>
              <a:t> </a:t>
            </a:r>
            <a:r>
              <a:rPr lang="es-CL" dirty="0" err="1"/>
              <a:t>just</a:t>
            </a:r>
            <a:r>
              <a:rPr lang="es-CL" dirty="0"/>
              <a:t> a rebranding </a:t>
            </a:r>
            <a:r>
              <a:rPr lang="es-CL" dirty="0" err="1"/>
              <a:t>of</a:t>
            </a:r>
            <a:r>
              <a:rPr lang="es-CL" dirty="0"/>
              <a:t> </a:t>
            </a:r>
            <a:r>
              <a:rPr lang="es-CL" dirty="0" err="1"/>
              <a:t>statistics</a:t>
            </a:r>
            <a:r>
              <a:rPr lang="es-CL" dirty="0"/>
              <a:t>? (2015)</a:t>
            </a:r>
          </a:p>
          <a:p>
            <a:pPr marL="171450" indent="-171450">
              <a:buFontTx/>
              <a:buChar char="-"/>
            </a:pPr>
            <a:r>
              <a:rPr lang="es-CL" dirty="0"/>
              <a:t>Desde el otro lado, Data </a:t>
            </a:r>
            <a:r>
              <a:rPr lang="es-CL" dirty="0" err="1"/>
              <a:t>science</a:t>
            </a:r>
            <a:r>
              <a:rPr lang="es-CL" dirty="0"/>
              <a:t> sin estadística es posible incluso </a:t>
            </a:r>
            <a:r>
              <a:rPr lang="es-CL" dirty="0" err="1"/>
              <a:t>deaseable</a:t>
            </a:r>
            <a:r>
              <a:rPr lang="es-CL" dirty="0"/>
              <a:t>. </a:t>
            </a:r>
            <a:r>
              <a:rPr lang="es-CL" dirty="0" err="1"/>
              <a:t>Estadistica</a:t>
            </a:r>
            <a:r>
              <a:rPr lang="es-CL" dirty="0"/>
              <a:t> es la parte menos importante de data </a:t>
            </a:r>
            <a:r>
              <a:rPr lang="es-CL" dirty="0" err="1"/>
              <a:t>science</a:t>
            </a:r>
            <a:r>
              <a:rPr lang="es-CL" dirty="0"/>
              <a:t>. </a:t>
            </a:r>
          </a:p>
          <a:p>
            <a:pPr marL="171450" indent="-171450">
              <a:buFontTx/>
              <a:buChar char="-"/>
            </a:pPr>
            <a:endParaRPr lang="es-CL" dirty="0"/>
          </a:p>
          <a:p>
            <a:pPr marL="171450" indent="-171450">
              <a:buFontTx/>
              <a:buChar char="-"/>
            </a:pPr>
            <a:endParaRPr lang="es-CL" dirty="0"/>
          </a:p>
          <a:p>
            <a:pPr marL="171450" indent="-171450">
              <a:buFontTx/>
              <a:buChar char="-"/>
            </a:pPr>
            <a:endParaRPr lang="es-CL" dirty="0"/>
          </a:p>
        </p:txBody>
      </p:sp>
      <p:sp>
        <p:nvSpPr>
          <p:cNvPr id="4" name="Marcador de número de diapositiva 3"/>
          <p:cNvSpPr>
            <a:spLocks noGrp="1"/>
          </p:cNvSpPr>
          <p:nvPr>
            <p:ph type="sldNum" sz="quarter" idx="5"/>
          </p:nvPr>
        </p:nvSpPr>
        <p:spPr/>
        <p:txBody>
          <a:bodyPr/>
          <a:lstStyle/>
          <a:p>
            <a:fld id="{0FC528ED-E0A4-BB45-B7E7-40E0D5D0CB18}" type="slidenum">
              <a:rPr lang="es-CL" smtClean="0"/>
              <a:t>36</a:t>
            </a:fld>
            <a:endParaRPr lang="es-CL"/>
          </a:p>
        </p:txBody>
      </p:sp>
    </p:spTree>
    <p:extLst>
      <p:ext uri="{BB962C8B-B14F-4D97-AF65-F5344CB8AC3E}">
        <p14:creationId xmlns:p14="http://schemas.microsoft.com/office/powerpoint/2010/main" val="365452181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171450" indent="-171450">
              <a:buFontTx/>
              <a:buChar char="-"/>
            </a:pPr>
            <a:r>
              <a:rPr lang="es-CL" dirty="0"/>
              <a:t>Se decide que data </a:t>
            </a:r>
            <a:r>
              <a:rPr lang="es-CL" dirty="0" err="1"/>
              <a:t>science</a:t>
            </a:r>
            <a:r>
              <a:rPr lang="es-CL" dirty="0"/>
              <a:t> lidia con grandes cantidades de datos, pero la verdad es que eso no es tan así. </a:t>
            </a:r>
            <a:r>
              <a:rPr lang="es-CL" dirty="0" err="1"/>
              <a:t>Estadistitnca</a:t>
            </a:r>
            <a:r>
              <a:rPr lang="es-CL" dirty="0"/>
              <a:t> partió </a:t>
            </a:r>
            <a:r>
              <a:rPr lang="es-CL" dirty="0" err="1"/>
              <a:t>hac</a:t>
            </a:r>
            <a:r>
              <a:rPr lang="es-CL" dirty="0"/>
              <a:t> </a:t>
            </a:r>
            <a:r>
              <a:rPr lang="es-CL" dirty="0" err="1"/>
              <a:t>emucho</a:t>
            </a:r>
            <a:r>
              <a:rPr lang="es-CL" dirty="0"/>
              <a:t> y para entender datos del censo tuvo que utilizar grandes </a:t>
            </a:r>
            <a:r>
              <a:rPr lang="es-CL" dirty="0" err="1"/>
              <a:t>acanidades</a:t>
            </a:r>
            <a:r>
              <a:rPr lang="es-CL" dirty="0"/>
              <a:t> de datos entonces no es una </a:t>
            </a:r>
            <a:r>
              <a:rPr lang="es-CL" dirty="0" err="1"/>
              <a:t>afiramción</a:t>
            </a:r>
            <a:r>
              <a:rPr lang="es-CL" dirty="0"/>
              <a:t> del todo cierta.  Se utilizó para el censo.</a:t>
            </a:r>
          </a:p>
          <a:p>
            <a:pPr marL="171450" indent="-171450">
              <a:buFontTx/>
              <a:buChar char="-"/>
            </a:pPr>
            <a:r>
              <a:rPr lang="es-CL" dirty="0"/>
              <a:t>Los </a:t>
            </a:r>
            <a:r>
              <a:rPr lang="es-CL" dirty="0" err="1"/>
              <a:t>skills</a:t>
            </a:r>
            <a:r>
              <a:rPr lang="es-CL" dirty="0"/>
              <a:t> de computo son distinto para lidiar con BIG DATA, tampoco es cierto Hadoop partió hace mucho tiempo. </a:t>
            </a:r>
          </a:p>
          <a:p>
            <a:pPr marL="171450" indent="-171450">
              <a:buFontTx/>
              <a:buChar char="-"/>
            </a:pPr>
            <a:r>
              <a:rPr lang="es-CL" dirty="0"/>
              <a:t>Varias organizaciones de </a:t>
            </a:r>
            <a:r>
              <a:rPr lang="es-CL" dirty="0" err="1"/>
              <a:t>estadisticos</a:t>
            </a:r>
            <a:r>
              <a:rPr lang="es-CL" dirty="0"/>
              <a:t> mencionan: </a:t>
            </a:r>
            <a:r>
              <a:rPr lang="es-CL" dirty="0" err="1"/>
              <a:t>Aren’t</a:t>
            </a:r>
            <a:r>
              <a:rPr lang="es-CL" dirty="0"/>
              <a:t> </a:t>
            </a:r>
            <a:r>
              <a:rPr lang="es-CL" dirty="0" err="1"/>
              <a:t>we</a:t>
            </a:r>
            <a:r>
              <a:rPr lang="es-CL" dirty="0"/>
              <a:t> data </a:t>
            </a:r>
            <a:r>
              <a:rPr lang="es-CL" dirty="0" err="1"/>
              <a:t>scientist</a:t>
            </a:r>
            <a:r>
              <a:rPr lang="es-CL" dirty="0"/>
              <a:t>?(2013) Data </a:t>
            </a:r>
            <a:r>
              <a:rPr lang="es-CL" dirty="0" err="1"/>
              <a:t>science</a:t>
            </a:r>
            <a:r>
              <a:rPr lang="es-CL" dirty="0"/>
              <a:t> </a:t>
            </a:r>
            <a:r>
              <a:rPr lang="es-CL" dirty="0" err="1"/>
              <a:t>is</a:t>
            </a:r>
            <a:r>
              <a:rPr lang="es-CL" dirty="0"/>
              <a:t> </a:t>
            </a:r>
            <a:r>
              <a:rPr lang="es-CL" dirty="0" err="1"/>
              <a:t>not</a:t>
            </a:r>
            <a:r>
              <a:rPr lang="es-CL" dirty="0"/>
              <a:t> </a:t>
            </a:r>
            <a:r>
              <a:rPr lang="es-CL" dirty="0" err="1"/>
              <a:t>just</a:t>
            </a:r>
            <a:r>
              <a:rPr lang="es-CL" dirty="0"/>
              <a:t> a rebranding </a:t>
            </a:r>
            <a:r>
              <a:rPr lang="es-CL" dirty="0" err="1"/>
              <a:t>of</a:t>
            </a:r>
            <a:r>
              <a:rPr lang="es-CL" dirty="0"/>
              <a:t> </a:t>
            </a:r>
            <a:r>
              <a:rPr lang="es-CL" dirty="0" err="1"/>
              <a:t>statistics</a:t>
            </a:r>
            <a:r>
              <a:rPr lang="es-CL" dirty="0"/>
              <a:t>? (2015)</a:t>
            </a:r>
          </a:p>
          <a:p>
            <a:pPr marL="171450" indent="-171450">
              <a:buFontTx/>
              <a:buChar char="-"/>
            </a:pPr>
            <a:r>
              <a:rPr lang="es-CL" dirty="0"/>
              <a:t>Desde el otro lado, Data </a:t>
            </a:r>
            <a:r>
              <a:rPr lang="es-CL" dirty="0" err="1"/>
              <a:t>science</a:t>
            </a:r>
            <a:r>
              <a:rPr lang="es-CL" dirty="0"/>
              <a:t> sin estadística es posible incluso </a:t>
            </a:r>
            <a:r>
              <a:rPr lang="es-CL" dirty="0" err="1"/>
              <a:t>deaseable</a:t>
            </a:r>
            <a:r>
              <a:rPr lang="es-CL" dirty="0"/>
              <a:t>. </a:t>
            </a:r>
            <a:r>
              <a:rPr lang="es-CL" dirty="0" err="1"/>
              <a:t>Estadistica</a:t>
            </a:r>
            <a:r>
              <a:rPr lang="es-CL" dirty="0"/>
              <a:t> es la parte menos importante de data </a:t>
            </a:r>
            <a:r>
              <a:rPr lang="es-CL" dirty="0" err="1"/>
              <a:t>science</a:t>
            </a:r>
            <a:r>
              <a:rPr lang="es-CL" dirty="0"/>
              <a:t>. </a:t>
            </a:r>
          </a:p>
          <a:p>
            <a:pPr marL="171450" indent="-171450">
              <a:buFontTx/>
              <a:buChar char="-"/>
            </a:pPr>
            <a:endParaRPr lang="es-CL" dirty="0"/>
          </a:p>
          <a:p>
            <a:pPr marL="171450" indent="-171450">
              <a:buFontTx/>
              <a:buChar char="-"/>
            </a:pPr>
            <a:endParaRPr lang="es-CL" dirty="0"/>
          </a:p>
          <a:p>
            <a:pPr marL="171450" indent="-171450">
              <a:buFontTx/>
              <a:buChar char="-"/>
            </a:pPr>
            <a:endParaRPr lang="es-CL" dirty="0"/>
          </a:p>
        </p:txBody>
      </p:sp>
      <p:sp>
        <p:nvSpPr>
          <p:cNvPr id="4" name="Marcador de número de diapositiva 3"/>
          <p:cNvSpPr>
            <a:spLocks noGrp="1"/>
          </p:cNvSpPr>
          <p:nvPr>
            <p:ph type="sldNum" sz="quarter" idx="5"/>
          </p:nvPr>
        </p:nvSpPr>
        <p:spPr/>
        <p:txBody>
          <a:bodyPr/>
          <a:lstStyle/>
          <a:p>
            <a:fld id="{0FC528ED-E0A4-BB45-B7E7-40E0D5D0CB18}" type="slidenum">
              <a:rPr lang="es-CL" smtClean="0"/>
              <a:t>37</a:t>
            </a:fld>
            <a:endParaRPr lang="es-CL"/>
          </a:p>
        </p:txBody>
      </p:sp>
    </p:spTree>
    <p:extLst>
      <p:ext uri="{BB962C8B-B14F-4D97-AF65-F5344CB8AC3E}">
        <p14:creationId xmlns:p14="http://schemas.microsoft.com/office/powerpoint/2010/main" val="307831944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dirty="0"/>
          </a:p>
        </p:txBody>
      </p:sp>
      <p:sp>
        <p:nvSpPr>
          <p:cNvPr id="4" name="Marcador de número de diapositiva 3"/>
          <p:cNvSpPr>
            <a:spLocks noGrp="1"/>
          </p:cNvSpPr>
          <p:nvPr>
            <p:ph type="sldNum" sz="quarter" idx="5"/>
          </p:nvPr>
        </p:nvSpPr>
        <p:spPr/>
        <p:txBody>
          <a:bodyPr/>
          <a:lstStyle/>
          <a:p>
            <a:fld id="{0FC528ED-E0A4-BB45-B7E7-40E0D5D0CB18}" type="slidenum">
              <a:rPr lang="es-CL" smtClean="0"/>
              <a:t>38</a:t>
            </a:fld>
            <a:endParaRPr lang="es-CL"/>
          </a:p>
        </p:txBody>
      </p:sp>
    </p:spTree>
    <p:extLst>
      <p:ext uri="{BB962C8B-B14F-4D97-AF65-F5344CB8AC3E}">
        <p14:creationId xmlns:p14="http://schemas.microsoft.com/office/powerpoint/2010/main" val="706922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171450" indent="-171450">
              <a:buFontTx/>
              <a:buChar char="-"/>
            </a:pPr>
            <a:r>
              <a:rPr lang="es-CL" dirty="0"/>
              <a:t>El uso de algoritmos o técnicas de modelamiento de problemas viene de hace mucho tiempo desde distintos dominios del conocimiento.</a:t>
            </a:r>
          </a:p>
          <a:p>
            <a:pPr marL="171450" indent="-171450">
              <a:buFontTx/>
              <a:buChar char="-"/>
            </a:pPr>
            <a:r>
              <a:rPr lang="es-CL" dirty="0"/>
              <a:t>La estadística por ejemplo hace mucho tiempo que viene modelando problemas, </a:t>
            </a:r>
            <a:r>
              <a:rPr lang="es-CL" dirty="0" err="1"/>
              <a:t>computer</a:t>
            </a:r>
            <a:r>
              <a:rPr lang="es-CL" dirty="0"/>
              <a:t> </a:t>
            </a:r>
            <a:r>
              <a:rPr lang="es-CL" dirty="0" err="1"/>
              <a:t>engineers</a:t>
            </a:r>
            <a:r>
              <a:rPr lang="es-CL" dirty="0"/>
              <a:t>, la matemática.</a:t>
            </a:r>
          </a:p>
          <a:p>
            <a:pPr marL="171450" indent="-171450">
              <a:buFontTx/>
              <a:buChar char="-"/>
            </a:pPr>
            <a:r>
              <a:rPr lang="es-CL" dirty="0"/>
              <a:t>Es así como han existido ciertos cuestionamientos al origen de la ”ciencia de datos”.</a:t>
            </a:r>
          </a:p>
        </p:txBody>
      </p:sp>
      <p:sp>
        <p:nvSpPr>
          <p:cNvPr id="4" name="Marcador de número de diapositiva 3"/>
          <p:cNvSpPr>
            <a:spLocks noGrp="1"/>
          </p:cNvSpPr>
          <p:nvPr>
            <p:ph type="sldNum" sz="quarter" idx="5"/>
          </p:nvPr>
        </p:nvSpPr>
        <p:spPr/>
        <p:txBody>
          <a:bodyPr/>
          <a:lstStyle/>
          <a:p>
            <a:fld id="{0FC528ED-E0A4-BB45-B7E7-40E0D5D0CB18}" type="slidenum">
              <a:rPr lang="es-CL" smtClean="0"/>
              <a:t>10</a:t>
            </a:fld>
            <a:endParaRPr lang="es-CL"/>
          </a:p>
        </p:txBody>
      </p:sp>
    </p:spTree>
    <p:extLst>
      <p:ext uri="{BB962C8B-B14F-4D97-AF65-F5344CB8AC3E}">
        <p14:creationId xmlns:p14="http://schemas.microsoft.com/office/powerpoint/2010/main" val="4803301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171450" indent="-171450">
              <a:buFontTx/>
              <a:buChar char="-"/>
            </a:pPr>
            <a:r>
              <a:rPr lang="es-CL" dirty="0"/>
              <a:t>El uso de algoritmos o técnicas de modelamiento de problemas viene de hace mucho tiempo desde distintos dominios del conocimiento.</a:t>
            </a:r>
          </a:p>
          <a:p>
            <a:pPr marL="171450" indent="-171450">
              <a:buFontTx/>
              <a:buChar char="-"/>
            </a:pPr>
            <a:r>
              <a:rPr lang="es-CL" dirty="0"/>
              <a:t>La estadística por ejemplo hace mucho tiempo que viene modelando problemas, </a:t>
            </a:r>
            <a:r>
              <a:rPr lang="es-CL" dirty="0" err="1"/>
              <a:t>computer</a:t>
            </a:r>
            <a:r>
              <a:rPr lang="es-CL" dirty="0"/>
              <a:t> </a:t>
            </a:r>
            <a:r>
              <a:rPr lang="es-CL" dirty="0" err="1"/>
              <a:t>engineers</a:t>
            </a:r>
            <a:r>
              <a:rPr lang="es-CL" dirty="0"/>
              <a:t>, la matemática.</a:t>
            </a:r>
          </a:p>
          <a:p>
            <a:pPr marL="171450" indent="-171450">
              <a:buFontTx/>
              <a:buChar char="-"/>
            </a:pPr>
            <a:r>
              <a:rPr lang="es-CL" dirty="0"/>
              <a:t>Es así como han existido ciertos cuestionamientos al origen de la ”ciencia de datos”.</a:t>
            </a:r>
          </a:p>
        </p:txBody>
      </p:sp>
      <p:sp>
        <p:nvSpPr>
          <p:cNvPr id="4" name="Marcador de número de diapositiva 3"/>
          <p:cNvSpPr>
            <a:spLocks noGrp="1"/>
          </p:cNvSpPr>
          <p:nvPr>
            <p:ph type="sldNum" sz="quarter" idx="5"/>
          </p:nvPr>
        </p:nvSpPr>
        <p:spPr/>
        <p:txBody>
          <a:bodyPr/>
          <a:lstStyle/>
          <a:p>
            <a:fld id="{0FC528ED-E0A4-BB45-B7E7-40E0D5D0CB18}" type="slidenum">
              <a:rPr lang="es-CL" smtClean="0"/>
              <a:t>11</a:t>
            </a:fld>
            <a:endParaRPr lang="es-CL"/>
          </a:p>
        </p:txBody>
      </p:sp>
    </p:spTree>
    <p:extLst>
      <p:ext uri="{BB962C8B-B14F-4D97-AF65-F5344CB8AC3E}">
        <p14:creationId xmlns:p14="http://schemas.microsoft.com/office/powerpoint/2010/main" val="31235587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171450" indent="-171450">
              <a:buFontTx/>
              <a:buChar char="-"/>
            </a:pPr>
            <a:r>
              <a:rPr lang="es-CL" dirty="0"/>
              <a:t>El uso de algoritmos o técnicas de modelamiento de problemas viene de hace mucho tiempo desde distintos dominios del conocimiento.</a:t>
            </a:r>
          </a:p>
          <a:p>
            <a:pPr marL="171450" indent="-171450">
              <a:buFontTx/>
              <a:buChar char="-"/>
            </a:pPr>
            <a:r>
              <a:rPr lang="es-CL" dirty="0"/>
              <a:t>La estadística por ejemplo hace mucho tiempo que viene modelando problemas, </a:t>
            </a:r>
            <a:r>
              <a:rPr lang="es-CL" dirty="0" err="1"/>
              <a:t>computer</a:t>
            </a:r>
            <a:r>
              <a:rPr lang="es-CL" dirty="0"/>
              <a:t> </a:t>
            </a:r>
            <a:r>
              <a:rPr lang="es-CL" dirty="0" err="1"/>
              <a:t>engineers</a:t>
            </a:r>
            <a:r>
              <a:rPr lang="es-CL" dirty="0"/>
              <a:t>, la matemática.</a:t>
            </a:r>
          </a:p>
          <a:p>
            <a:pPr marL="171450" indent="-171450">
              <a:buFontTx/>
              <a:buChar char="-"/>
            </a:pPr>
            <a:r>
              <a:rPr lang="es-CL" dirty="0"/>
              <a:t>Es así como han existido ciertos cuestionamientos al origen de la ”ciencia de datos”.</a:t>
            </a:r>
          </a:p>
        </p:txBody>
      </p:sp>
      <p:sp>
        <p:nvSpPr>
          <p:cNvPr id="4" name="Marcador de número de diapositiva 3"/>
          <p:cNvSpPr>
            <a:spLocks noGrp="1"/>
          </p:cNvSpPr>
          <p:nvPr>
            <p:ph type="sldNum" sz="quarter" idx="5"/>
          </p:nvPr>
        </p:nvSpPr>
        <p:spPr/>
        <p:txBody>
          <a:bodyPr/>
          <a:lstStyle/>
          <a:p>
            <a:fld id="{0FC528ED-E0A4-BB45-B7E7-40E0D5D0CB18}" type="slidenum">
              <a:rPr lang="es-CL" smtClean="0"/>
              <a:t>12</a:t>
            </a:fld>
            <a:endParaRPr lang="es-CL"/>
          </a:p>
        </p:txBody>
      </p:sp>
    </p:spTree>
    <p:extLst>
      <p:ext uri="{BB962C8B-B14F-4D97-AF65-F5344CB8AC3E}">
        <p14:creationId xmlns:p14="http://schemas.microsoft.com/office/powerpoint/2010/main" val="4097029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171450" indent="-171450">
              <a:buFontTx/>
              <a:buChar char="-"/>
            </a:pPr>
            <a:r>
              <a:rPr lang="es-CL" dirty="0"/>
              <a:t>El uso de algoritmos o técnicas de modelamiento de problemas viene de hace mucho tiempo desde distintos dominios del conocimiento.</a:t>
            </a:r>
          </a:p>
          <a:p>
            <a:pPr marL="171450" indent="-171450">
              <a:buFontTx/>
              <a:buChar char="-"/>
            </a:pPr>
            <a:r>
              <a:rPr lang="es-CL" dirty="0"/>
              <a:t>La estadística por ejemplo hace mucho tiempo que viene modelando problemas, </a:t>
            </a:r>
            <a:r>
              <a:rPr lang="es-CL" dirty="0" err="1"/>
              <a:t>computer</a:t>
            </a:r>
            <a:r>
              <a:rPr lang="es-CL" dirty="0"/>
              <a:t> </a:t>
            </a:r>
            <a:r>
              <a:rPr lang="es-CL" dirty="0" err="1"/>
              <a:t>engineers</a:t>
            </a:r>
            <a:r>
              <a:rPr lang="es-CL" dirty="0"/>
              <a:t>, la matemática.</a:t>
            </a:r>
          </a:p>
          <a:p>
            <a:pPr marL="171450" indent="-171450">
              <a:buFontTx/>
              <a:buChar char="-"/>
            </a:pPr>
            <a:r>
              <a:rPr lang="es-CL" dirty="0"/>
              <a:t>Es así como han existido ciertos cuestionamientos al origen de la ”ciencia de datos”.</a:t>
            </a:r>
          </a:p>
        </p:txBody>
      </p:sp>
      <p:sp>
        <p:nvSpPr>
          <p:cNvPr id="4" name="Marcador de número de diapositiva 3"/>
          <p:cNvSpPr>
            <a:spLocks noGrp="1"/>
          </p:cNvSpPr>
          <p:nvPr>
            <p:ph type="sldNum" sz="quarter" idx="5"/>
          </p:nvPr>
        </p:nvSpPr>
        <p:spPr/>
        <p:txBody>
          <a:bodyPr/>
          <a:lstStyle/>
          <a:p>
            <a:fld id="{0FC528ED-E0A4-BB45-B7E7-40E0D5D0CB18}" type="slidenum">
              <a:rPr lang="es-CL" smtClean="0"/>
              <a:t>13</a:t>
            </a:fld>
            <a:endParaRPr lang="es-CL"/>
          </a:p>
        </p:txBody>
      </p:sp>
    </p:spTree>
    <p:extLst>
      <p:ext uri="{BB962C8B-B14F-4D97-AF65-F5344CB8AC3E}">
        <p14:creationId xmlns:p14="http://schemas.microsoft.com/office/powerpoint/2010/main" val="26759974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171450" indent="-171450">
              <a:buFontTx/>
              <a:buChar char="-"/>
            </a:pPr>
            <a:r>
              <a:rPr lang="es-CL" dirty="0"/>
              <a:t>El uso de algoritmos o técnicas de modelamiento de problemas viene de hace mucho tiempo desde distintos dominios del conocimiento.</a:t>
            </a:r>
          </a:p>
          <a:p>
            <a:pPr marL="171450" indent="-171450">
              <a:buFontTx/>
              <a:buChar char="-"/>
            </a:pPr>
            <a:r>
              <a:rPr lang="es-CL" dirty="0"/>
              <a:t>La estadística por ejemplo hace mucho tiempo que viene modelando problemas, </a:t>
            </a:r>
            <a:r>
              <a:rPr lang="es-CL" dirty="0" err="1"/>
              <a:t>computer</a:t>
            </a:r>
            <a:r>
              <a:rPr lang="es-CL" dirty="0"/>
              <a:t> </a:t>
            </a:r>
            <a:r>
              <a:rPr lang="es-CL" dirty="0" err="1"/>
              <a:t>engineers</a:t>
            </a:r>
            <a:r>
              <a:rPr lang="es-CL" dirty="0"/>
              <a:t>, la matemática.</a:t>
            </a:r>
          </a:p>
          <a:p>
            <a:pPr marL="171450" indent="-171450">
              <a:buFontTx/>
              <a:buChar char="-"/>
            </a:pPr>
            <a:r>
              <a:rPr lang="es-CL" dirty="0"/>
              <a:t>Es así como han existido ciertos cuestionamientos al origen de la ”ciencia de datos”.</a:t>
            </a:r>
          </a:p>
        </p:txBody>
      </p:sp>
      <p:sp>
        <p:nvSpPr>
          <p:cNvPr id="4" name="Marcador de número de diapositiva 3"/>
          <p:cNvSpPr>
            <a:spLocks noGrp="1"/>
          </p:cNvSpPr>
          <p:nvPr>
            <p:ph type="sldNum" sz="quarter" idx="5"/>
          </p:nvPr>
        </p:nvSpPr>
        <p:spPr/>
        <p:txBody>
          <a:bodyPr/>
          <a:lstStyle/>
          <a:p>
            <a:fld id="{0FC528ED-E0A4-BB45-B7E7-40E0D5D0CB18}" type="slidenum">
              <a:rPr lang="es-CL" smtClean="0"/>
              <a:t>14</a:t>
            </a:fld>
            <a:endParaRPr lang="es-CL"/>
          </a:p>
        </p:txBody>
      </p:sp>
    </p:spTree>
    <p:extLst>
      <p:ext uri="{BB962C8B-B14F-4D97-AF65-F5344CB8AC3E}">
        <p14:creationId xmlns:p14="http://schemas.microsoft.com/office/powerpoint/2010/main" val="13010980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171450" indent="-171450">
              <a:buFontTx/>
              <a:buChar char="-"/>
            </a:pPr>
            <a:r>
              <a:rPr lang="es-CL" dirty="0"/>
              <a:t>El uso de algoritmos o técnicas de modelamiento de problemas viene de hace mucho tiempo desde distintos dominios del conocimiento.</a:t>
            </a:r>
          </a:p>
          <a:p>
            <a:pPr marL="171450" indent="-171450">
              <a:buFontTx/>
              <a:buChar char="-"/>
            </a:pPr>
            <a:r>
              <a:rPr lang="es-CL" dirty="0"/>
              <a:t>La estadística por ejemplo hace mucho tiempo que viene modelando problemas, </a:t>
            </a:r>
            <a:r>
              <a:rPr lang="es-CL" dirty="0" err="1"/>
              <a:t>computer</a:t>
            </a:r>
            <a:r>
              <a:rPr lang="es-CL" dirty="0"/>
              <a:t> </a:t>
            </a:r>
            <a:r>
              <a:rPr lang="es-CL" dirty="0" err="1"/>
              <a:t>engineers</a:t>
            </a:r>
            <a:r>
              <a:rPr lang="es-CL" dirty="0"/>
              <a:t>, la matemática.</a:t>
            </a:r>
          </a:p>
          <a:p>
            <a:pPr marL="171450" indent="-171450">
              <a:buFontTx/>
              <a:buChar char="-"/>
            </a:pPr>
            <a:r>
              <a:rPr lang="es-CL" dirty="0"/>
              <a:t>Es así como han existido ciertos cuestionamientos al origen de la ”ciencia de datos”.</a:t>
            </a:r>
          </a:p>
        </p:txBody>
      </p:sp>
      <p:sp>
        <p:nvSpPr>
          <p:cNvPr id="4" name="Marcador de número de diapositiva 3"/>
          <p:cNvSpPr>
            <a:spLocks noGrp="1"/>
          </p:cNvSpPr>
          <p:nvPr>
            <p:ph type="sldNum" sz="quarter" idx="5"/>
          </p:nvPr>
        </p:nvSpPr>
        <p:spPr/>
        <p:txBody>
          <a:bodyPr/>
          <a:lstStyle/>
          <a:p>
            <a:fld id="{0FC528ED-E0A4-BB45-B7E7-40E0D5D0CB18}" type="slidenum">
              <a:rPr lang="es-CL" smtClean="0"/>
              <a:t>15</a:t>
            </a:fld>
            <a:endParaRPr lang="es-CL"/>
          </a:p>
        </p:txBody>
      </p:sp>
    </p:spTree>
    <p:extLst>
      <p:ext uri="{BB962C8B-B14F-4D97-AF65-F5344CB8AC3E}">
        <p14:creationId xmlns:p14="http://schemas.microsoft.com/office/powerpoint/2010/main" val="30904050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2" cstate="print"/>
          <a:stretch>
            <a:fillRect/>
          </a:stretch>
        </p:blipFill>
        <p:spPr>
          <a:xfrm>
            <a:off x="0" y="6365748"/>
            <a:ext cx="12192000" cy="492252"/>
          </a:xfrm>
          <a:prstGeom prst="rect">
            <a:avLst/>
          </a:prstGeom>
        </p:spPr>
      </p:pic>
      <p:sp>
        <p:nvSpPr>
          <p:cNvPr id="17" name="bg object 17"/>
          <p:cNvSpPr/>
          <p:nvPr/>
        </p:nvSpPr>
        <p:spPr>
          <a:xfrm>
            <a:off x="11771376" y="6786372"/>
            <a:ext cx="421005" cy="71755"/>
          </a:xfrm>
          <a:custGeom>
            <a:avLst/>
            <a:gdLst/>
            <a:ahLst/>
            <a:cxnLst/>
            <a:rect l="l" t="t" r="r" b="b"/>
            <a:pathLst>
              <a:path w="421004" h="71754">
                <a:moveTo>
                  <a:pt x="420624" y="0"/>
                </a:moveTo>
                <a:lnTo>
                  <a:pt x="0" y="0"/>
                </a:lnTo>
                <a:lnTo>
                  <a:pt x="0" y="71627"/>
                </a:lnTo>
                <a:lnTo>
                  <a:pt x="420624" y="71627"/>
                </a:lnTo>
                <a:lnTo>
                  <a:pt x="420624" y="0"/>
                </a:lnTo>
                <a:close/>
              </a:path>
            </a:pathLst>
          </a:custGeom>
          <a:solidFill>
            <a:srgbClr val="A7EA52"/>
          </a:solidFill>
        </p:spPr>
        <p:txBody>
          <a:bodyPr wrap="square" lIns="0" tIns="0" rIns="0" bIns="0" rtlCol="0"/>
          <a:lstStyle/>
          <a:p>
            <a:endParaRPr/>
          </a:p>
        </p:txBody>
      </p:sp>
      <p:sp>
        <p:nvSpPr>
          <p:cNvPr id="18" name="bg object 18"/>
          <p:cNvSpPr/>
          <p:nvPr/>
        </p:nvSpPr>
        <p:spPr>
          <a:xfrm>
            <a:off x="11771376" y="6365748"/>
            <a:ext cx="421005" cy="421005"/>
          </a:xfrm>
          <a:custGeom>
            <a:avLst/>
            <a:gdLst/>
            <a:ahLst/>
            <a:cxnLst/>
            <a:rect l="l" t="t" r="r" b="b"/>
            <a:pathLst>
              <a:path w="421004" h="421004">
                <a:moveTo>
                  <a:pt x="420624" y="0"/>
                </a:moveTo>
                <a:lnTo>
                  <a:pt x="0" y="0"/>
                </a:lnTo>
                <a:lnTo>
                  <a:pt x="0" y="420623"/>
                </a:lnTo>
                <a:lnTo>
                  <a:pt x="420624" y="420623"/>
                </a:lnTo>
                <a:lnTo>
                  <a:pt x="420624" y="0"/>
                </a:lnTo>
                <a:close/>
              </a:path>
            </a:pathLst>
          </a:custGeom>
          <a:solidFill>
            <a:srgbClr val="F1F1F1"/>
          </a:solidFill>
        </p:spPr>
        <p:txBody>
          <a:bodyPr wrap="square" lIns="0" tIns="0" rIns="0" bIns="0" rtlCol="0"/>
          <a:lstStyle/>
          <a:p>
            <a:endParaRPr/>
          </a:p>
        </p:txBody>
      </p:sp>
      <p:sp>
        <p:nvSpPr>
          <p:cNvPr id="19" name="bg object 19"/>
          <p:cNvSpPr/>
          <p:nvPr/>
        </p:nvSpPr>
        <p:spPr>
          <a:xfrm>
            <a:off x="5511546" y="3496818"/>
            <a:ext cx="4034154" cy="416559"/>
          </a:xfrm>
          <a:custGeom>
            <a:avLst/>
            <a:gdLst/>
            <a:ahLst/>
            <a:cxnLst/>
            <a:rect l="l" t="t" r="r" b="b"/>
            <a:pathLst>
              <a:path w="4034154" h="416560">
                <a:moveTo>
                  <a:pt x="4034028" y="0"/>
                </a:moveTo>
                <a:lnTo>
                  <a:pt x="4031307" y="80992"/>
                </a:lnTo>
                <a:lnTo>
                  <a:pt x="4023883" y="147113"/>
                </a:lnTo>
                <a:lnTo>
                  <a:pt x="4012864" y="191684"/>
                </a:lnTo>
                <a:lnTo>
                  <a:pt x="3999356" y="208026"/>
                </a:lnTo>
                <a:lnTo>
                  <a:pt x="2051684" y="208026"/>
                </a:lnTo>
                <a:lnTo>
                  <a:pt x="2038177" y="224367"/>
                </a:lnTo>
                <a:lnTo>
                  <a:pt x="2027158" y="268938"/>
                </a:lnTo>
                <a:lnTo>
                  <a:pt x="2019734" y="335059"/>
                </a:lnTo>
                <a:lnTo>
                  <a:pt x="2017013" y="416052"/>
                </a:lnTo>
                <a:lnTo>
                  <a:pt x="2014293" y="335059"/>
                </a:lnTo>
                <a:lnTo>
                  <a:pt x="2006869" y="268938"/>
                </a:lnTo>
                <a:lnTo>
                  <a:pt x="1995850" y="224367"/>
                </a:lnTo>
                <a:lnTo>
                  <a:pt x="1982343" y="208026"/>
                </a:lnTo>
                <a:lnTo>
                  <a:pt x="34670" y="208026"/>
                </a:lnTo>
                <a:lnTo>
                  <a:pt x="21163" y="191684"/>
                </a:lnTo>
                <a:lnTo>
                  <a:pt x="10144" y="147113"/>
                </a:lnTo>
                <a:lnTo>
                  <a:pt x="2720" y="80992"/>
                </a:lnTo>
                <a:lnTo>
                  <a:pt x="0" y="0"/>
                </a:lnTo>
              </a:path>
            </a:pathLst>
          </a:custGeom>
          <a:ln w="28956">
            <a:solidFill>
              <a:srgbClr val="00AFEF"/>
            </a:solidFill>
          </a:ln>
        </p:spPr>
        <p:txBody>
          <a:bodyPr wrap="square" lIns="0" tIns="0" rIns="0" bIns="0" rtlCol="0"/>
          <a:lstStyle/>
          <a:p>
            <a:endParaRPr/>
          </a:p>
        </p:txBody>
      </p:sp>
      <p:pic>
        <p:nvPicPr>
          <p:cNvPr id="20" name="bg object 20"/>
          <p:cNvPicPr/>
          <p:nvPr/>
        </p:nvPicPr>
        <p:blipFill>
          <a:blip r:embed="rId3" cstate="print"/>
          <a:stretch>
            <a:fillRect/>
          </a:stretch>
        </p:blipFill>
        <p:spPr>
          <a:xfrm>
            <a:off x="6079235" y="3912106"/>
            <a:ext cx="2859023" cy="2860548"/>
          </a:xfrm>
          <a:prstGeom prst="rect">
            <a:avLst/>
          </a:prstGeom>
        </p:spPr>
      </p:pic>
      <p:sp>
        <p:nvSpPr>
          <p:cNvPr id="2" name="Holder 2"/>
          <p:cNvSpPr>
            <a:spLocks noGrp="1"/>
          </p:cNvSpPr>
          <p:nvPr>
            <p:ph type="ctrTitle"/>
          </p:nvPr>
        </p:nvSpPr>
        <p:spPr>
          <a:xfrm>
            <a:off x="546303" y="416128"/>
            <a:ext cx="3824604" cy="391795"/>
          </a:xfrm>
          <a:prstGeom prst="rect">
            <a:avLst/>
          </a:prstGeom>
        </p:spPr>
        <p:txBody>
          <a:bodyPr wrap="square" lIns="0" tIns="0" rIns="0" bIns="0">
            <a:spAutoFit/>
          </a:bodyPr>
          <a:lstStyle>
            <a:lvl1pPr>
              <a:defRPr sz="2400" b="0" i="0">
                <a:solidFill>
                  <a:srgbClr val="404040"/>
                </a:solidFill>
                <a:latin typeface="Arial Black"/>
                <a:cs typeface="Arial Black"/>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8/22/24</a:t>
            </a:fld>
            <a:endParaRPr lang="en-US"/>
          </a:p>
        </p:txBody>
      </p:sp>
      <p:sp>
        <p:nvSpPr>
          <p:cNvPr id="6" name="Holder 6"/>
          <p:cNvSpPr>
            <a:spLocks noGrp="1"/>
          </p:cNvSpPr>
          <p:nvPr>
            <p:ph type="sldNum" sz="quarter" idx="7"/>
          </p:nvPr>
        </p:nvSpPr>
        <p:spPr/>
        <p:txBody>
          <a:bodyPr lIns="0" tIns="0" rIns="0" bIns="0"/>
          <a:lstStyle>
            <a:lvl1pPr>
              <a:defRPr sz="1200" b="0" i="0">
                <a:solidFill>
                  <a:srgbClr val="585858"/>
                </a:solidFill>
                <a:latin typeface="Tahoma"/>
                <a:cs typeface="Tahoma"/>
              </a:defRPr>
            </a:lvl1pPr>
          </a:lstStyle>
          <a:p>
            <a:pPr marL="80645">
              <a:lnSpc>
                <a:spcPct val="100000"/>
              </a:lnSpc>
              <a:spcBef>
                <a:spcPts val="100"/>
              </a:spcBef>
            </a:pPr>
            <a:fld id="{81D60167-4931-47E6-BA6A-407CBD079E47}" type="slidenum">
              <a:rPr spc="-50" dirty="0"/>
              <a:t>‹Nº›</a:t>
            </a:fld>
            <a:endParaRPr spc="-5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rgbClr val="404040"/>
                </a:solidFill>
                <a:latin typeface="Arial Black"/>
                <a:cs typeface="Arial Black"/>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8/22/24</a:t>
            </a:fld>
            <a:endParaRPr lang="en-US"/>
          </a:p>
        </p:txBody>
      </p:sp>
      <p:sp>
        <p:nvSpPr>
          <p:cNvPr id="6" name="Holder 6"/>
          <p:cNvSpPr>
            <a:spLocks noGrp="1"/>
          </p:cNvSpPr>
          <p:nvPr>
            <p:ph type="sldNum" sz="quarter" idx="7"/>
          </p:nvPr>
        </p:nvSpPr>
        <p:spPr/>
        <p:txBody>
          <a:bodyPr lIns="0" tIns="0" rIns="0" bIns="0"/>
          <a:lstStyle>
            <a:lvl1pPr>
              <a:defRPr sz="1200" b="0" i="0">
                <a:solidFill>
                  <a:srgbClr val="585858"/>
                </a:solidFill>
                <a:latin typeface="Tahoma"/>
                <a:cs typeface="Tahoma"/>
              </a:defRPr>
            </a:lvl1pPr>
          </a:lstStyle>
          <a:p>
            <a:pPr marL="80645">
              <a:lnSpc>
                <a:spcPct val="100000"/>
              </a:lnSpc>
              <a:spcBef>
                <a:spcPts val="100"/>
              </a:spcBef>
            </a:pPr>
            <a:fld id="{81D60167-4931-47E6-BA6A-407CBD079E47}" type="slidenum">
              <a:rPr spc="-50" dirty="0"/>
              <a:t>‹Nº›</a:t>
            </a:fld>
            <a:endParaRPr spc="-50"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rgbClr val="404040"/>
                </a:solidFill>
                <a:latin typeface="Arial Black"/>
                <a:cs typeface="Arial Black"/>
              </a:defRPr>
            </a:lvl1pPr>
          </a:lstStyle>
          <a:p>
            <a:endParaRPr/>
          </a:p>
        </p:txBody>
      </p:sp>
      <p:sp>
        <p:nvSpPr>
          <p:cNvPr id="3" name="Holder 3"/>
          <p:cNvSpPr>
            <a:spLocks noGrp="1"/>
          </p:cNvSpPr>
          <p:nvPr>
            <p:ph sz="half" idx="2"/>
          </p:nvPr>
        </p:nvSpPr>
        <p:spPr>
          <a:xfrm>
            <a:off x="100584" y="2311907"/>
            <a:ext cx="2720340" cy="3933571"/>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sz="half" idx="3"/>
          </p:nvPr>
        </p:nvSpPr>
        <p:spPr>
          <a:xfrm>
            <a:off x="7533131" y="2330195"/>
            <a:ext cx="4274820" cy="3909060"/>
          </a:xfrm>
          <a:prstGeom prst="rect">
            <a:avLst/>
          </a:prstGeom>
        </p:spPr>
        <p:txBody>
          <a:bodyPr wrap="square" lIns="0" tIns="0" rIns="0" bIns="0">
            <a:spAutoFit/>
          </a:bodyPr>
          <a:lstStyle>
            <a:lvl1pPr>
              <a:defRPr b="0" i="0">
                <a:solidFill>
                  <a:schemeClr val="tx1"/>
                </a:solidFill>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8/22/24</a:t>
            </a:fld>
            <a:endParaRPr lang="en-US"/>
          </a:p>
        </p:txBody>
      </p:sp>
      <p:sp>
        <p:nvSpPr>
          <p:cNvPr id="7" name="Holder 7"/>
          <p:cNvSpPr>
            <a:spLocks noGrp="1"/>
          </p:cNvSpPr>
          <p:nvPr>
            <p:ph type="sldNum" sz="quarter" idx="7"/>
          </p:nvPr>
        </p:nvSpPr>
        <p:spPr/>
        <p:txBody>
          <a:bodyPr lIns="0" tIns="0" rIns="0" bIns="0"/>
          <a:lstStyle>
            <a:lvl1pPr>
              <a:defRPr sz="1200" b="0" i="0">
                <a:solidFill>
                  <a:srgbClr val="585858"/>
                </a:solidFill>
                <a:latin typeface="Tahoma"/>
                <a:cs typeface="Tahoma"/>
              </a:defRPr>
            </a:lvl1pPr>
          </a:lstStyle>
          <a:p>
            <a:pPr marL="80645">
              <a:lnSpc>
                <a:spcPct val="100000"/>
              </a:lnSpc>
              <a:spcBef>
                <a:spcPts val="100"/>
              </a:spcBef>
            </a:pPr>
            <a:fld id="{81D60167-4931-47E6-BA6A-407CBD079E47}" type="slidenum">
              <a:rPr spc="-50" dirty="0"/>
              <a:t>‹Nº›</a:t>
            </a:fld>
            <a:endParaRPr spc="-50"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2" cstate="print"/>
          <a:stretch>
            <a:fillRect/>
          </a:stretch>
        </p:blipFill>
        <p:spPr>
          <a:xfrm>
            <a:off x="0" y="6365747"/>
            <a:ext cx="12192000" cy="492252"/>
          </a:xfrm>
          <a:prstGeom prst="rect">
            <a:avLst/>
          </a:prstGeom>
        </p:spPr>
      </p:pic>
      <p:sp>
        <p:nvSpPr>
          <p:cNvPr id="17" name="bg object 17"/>
          <p:cNvSpPr/>
          <p:nvPr/>
        </p:nvSpPr>
        <p:spPr>
          <a:xfrm>
            <a:off x="11771376" y="6786371"/>
            <a:ext cx="421005" cy="71755"/>
          </a:xfrm>
          <a:custGeom>
            <a:avLst/>
            <a:gdLst/>
            <a:ahLst/>
            <a:cxnLst/>
            <a:rect l="l" t="t" r="r" b="b"/>
            <a:pathLst>
              <a:path w="421004" h="71754">
                <a:moveTo>
                  <a:pt x="420624" y="0"/>
                </a:moveTo>
                <a:lnTo>
                  <a:pt x="0" y="0"/>
                </a:lnTo>
                <a:lnTo>
                  <a:pt x="0" y="71627"/>
                </a:lnTo>
                <a:lnTo>
                  <a:pt x="420624" y="71627"/>
                </a:lnTo>
                <a:lnTo>
                  <a:pt x="420624" y="0"/>
                </a:lnTo>
                <a:close/>
              </a:path>
            </a:pathLst>
          </a:custGeom>
          <a:solidFill>
            <a:srgbClr val="A7EA52"/>
          </a:solidFill>
        </p:spPr>
        <p:txBody>
          <a:bodyPr wrap="square" lIns="0" tIns="0" rIns="0" bIns="0" rtlCol="0"/>
          <a:lstStyle/>
          <a:p>
            <a:endParaRPr/>
          </a:p>
        </p:txBody>
      </p:sp>
      <p:sp>
        <p:nvSpPr>
          <p:cNvPr id="18" name="bg object 18"/>
          <p:cNvSpPr/>
          <p:nvPr/>
        </p:nvSpPr>
        <p:spPr>
          <a:xfrm>
            <a:off x="11771376" y="6365747"/>
            <a:ext cx="421005" cy="421005"/>
          </a:xfrm>
          <a:custGeom>
            <a:avLst/>
            <a:gdLst/>
            <a:ahLst/>
            <a:cxnLst/>
            <a:rect l="l" t="t" r="r" b="b"/>
            <a:pathLst>
              <a:path w="421004" h="421004">
                <a:moveTo>
                  <a:pt x="420624" y="0"/>
                </a:moveTo>
                <a:lnTo>
                  <a:pt x="0" y="0"/>
                </a:lnTo>
                <a:lnTo>
                  <a:pt x="0" y="420623"/>
                </a:lnTo>
                <a:lnTo>
                  <a:pt x="420624" y="420623"/>
                </a:lnTo>
                <a:lnTo>
                  <a:pt x="420624" y="0"/>
                </a:lnTo>
                <a:close/>
              </a:path>
            </a:pathLst>
          </a:custGeom>
          <a:solidFill>
            <a:srgbClr val="F1F1F1"/>
          </a:solidFill>
        </p:spPr>
        <p:txBody>
          <a:bodyPr wrap="square" lIns="0" tIns="0" rIns="0" bIns="0" rtlCol="0"/>
          <a:lstStyle/>
          <a:p>
            <a:endParaRPr/>
          </a:p>
        </p:txBody>
      </p:sp>
      <p:sp>
        <p:nvSpPr>
          <p:cNvPr id="2" name="Holder 2"/>
          <p:cNvSpPr>
            <a:spLocks noGrp="1"/>
          </p:cNvSpPr>
          <p:nvPr>
            <p:ph type="title"/>
          </p:nvPr>
        </p:nvSpPr>
        <p:spPr/>
        <p:txBody>
          <a:bodyPr lIns="0" tIns="0" rIns="0" bIns="0"/>
          <a:lstStyle>
            <a:lvl1pPr>
              <a:defRPr sz="2400" b="0" i="0">
                <a:solidFill>
                  <a:srgbClr val="404040"/>
                </a:solidFill>
                <a:latin typeface="Arial Black"/>
                <a:cs typeface="Arial Black"/>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8/22/24</a:t>
            </a:fld>
            <a:endParaRPr lang="en-US"/>
          </a:p>
        </p:txBody>
      </p:sp>
      <p:sp>
        <p:nvSpPr>
          <p:cNvPr id="5" name="Holder 5"/>
          <p:cNvSpPr>
            <a:spLocks noGrp="1"/>
          </p:cNvSpPr>
          <p:nvPr>
            <p:ph type="sldNum" sz="quarter" idx="7"/>
          </p:nvPr>
        </p:nvSpPr>
        <p:spPr/>
        <p:txBody>
          <a:bodyPr lIns="0" tIns="0" rIns="0" bIns="0"/>
          <a:lstStyle>
            <a:lvl1pPr>
              <a:defRPr sz="1200" b="0" i="0">
                <a:solidFill>
                  <a:srgbClr val="585858"/>
                </a:solidFill>
                <a:latin typeface="Tahoma"/>
                <a:cs typeface="Tahoma"/>
              </a:defRPr>
            </a:lvl1pPr>
          </a:lstStyle>
          <a:p>
            <a:pPr marL="80645">
              <a:lnSpc>
                <a:spcPct val="100000"/>
              </a:lnSpc>
              <a:spcBef>
                <a:spcPts val="100"/>
              </a:spcBef>
            </a:pPr>
            <a:fld id="{81D60167-4931-47E6-BA6A-407CBD079E47}" type="slidenum">
              <a:rPr spc="-50" dirty="0"/>
              <a:t>‹Nº›</a:t>
            </a:fld>
            <a:endParaRPr spc="-50"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8/22/24</a:t>
            </a:fld>
            <a:endParaRPr lang="en-US"/>
          </a:p>
        </p:txBody>
      </p:sp>
      <p:sp>
        <p:nvSpPr>
          <p:cNvPr id="4" name="Holder 4"/>
          <p:cNvSpPr>
            <a:spLocks noGrp="1"/>
          </p:cNvSpPr>
          <p:nvPr>
            <p:ph type="sldNum" sz="quarter" idx="7"/>
          </p:nvPr>
        </p:nvSpPr>
        <p:spPr/>
        <p:txBody>
          <a:bodyPr lIns="0" tIns="0" rIns="0" bIns="0"/>
          <a:lstStyle>
            <a:lvl1pPr>
              <a:defRPr sz="1200" b="0" i="0">
                <a:solidFill>
                  <a:srgbClr val="585858"/>
                </a:solidFill>
                <a:latin typeface="Tahoma"/>
                <a:cs typeface="Tahoma"/>
              </a:defRPr>
            </a:lvl1pPr>
          </a:lstStyle>
          <a:p>
            <a:pPr marL="80645">
              <a:lnSpc>
                <a:spcPct val="100000"/>
              </a:lnSpc>
              <a:spcBef>
                <a:spcPts val="100"/>
              </a:spcBef>
            </a:pPr>
            <a:fld id="{81D60167-4931-47E6-BA6A-407CBD079E47}" type="slidenum">
              <a:rPr spc="-50" dirty="0"/>
              <a:t>‹Nº›</a:t>
            </a:fld>
            <a:endParaRPr spc="-50"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7" cstate="print"/>
          <a:stretch>
            <a:fillRect/>
          </a:stretch>
        </p:blipFill>
        <p:spPr>
          <a:xfrm>
            <a:off x="0" y="6365747"/>
            <a:ext cx="12192000" cy="492252"/>
          </a:xfrm>
          <a:prstGeom prst="rect">
            <a:avLst/>
          </a:prstGeom>
        </p:spPr>
      </p:pic>
      <p:sp>
        <p:nvSpPr>
          <p:cNvPr id="17" name="bg object 17"/>
          <p:cNvSpPr/>
          <p:nvPr/>
        </p:nvSpPr>
        <p:spPr>
          <a:xfrm>
            <a:off x="11771376" y="6786371"/>
            <a:ext cx="421005" cy="71755"/>
          </a:xfrm>
          <a:custGeom>
            <a:avLst/>
            <a:gdLst/>
            <a:ahLst/>
            <a:cxnLst/>
            <a:rect l="l" t="t" r="r" b="b"/>
            <a:pathLst>
              <a:path w="421004" h="71754">
                <a:moveTo>
                  <a:pt x="420624" y="0"/>
                </a:moveTo>
                <a:lnTo>
                  <a:pt x="0" y="0"/>
                </a:lnTo>
                <a:lnTo>
                  <a:pt x="0" y="71627"/>
                </a:lnTo>
                <a:lnTo>
                  <a:pt x="420624" y="71627"/>
                </a:lnTo>
                <a:lnTo>
                  <a:pt x="420624" y="0"/>
                </a:lnTo>
                <a:close/>
              </a:path>
            </a:pathLst>
          </a:custGeom>
          <a:solidFill>
            <a:srgbClr val="A7EA52"/>
          </a:solidFill>
        </p:spPr>
        <p:txBody>
          <a:bodyPr wrap="square" lIns="0" tIns="0" rIns="0" bIns="0" rtlCol="0"/>
          <a:lstStyle/>
          <a:p>
            <a:endParaRPr/>
          </a:p>
        </p:txBody>
      </p:sp>
      <p:sp>
        <p:nvSpPr>
          <p:cNvPr id="2" name="Holder 2"/>
          <p:cNvSpPr>
            <a:spLocks noGrp="1"/>
          </p:cNvSpPr>
          <p:nvPr>
            <p:ph type="title"/>
          </p:nvPr>
        </p:nvSpPr>
        <p:spPr>
          <a:xfrm>
            <a:off x="546303" y="416128"/>
            <a:ext cx="7032625" cy="721360"/>
          </a:xfrm>
          <a:prstGeom prst="rect">
            <a:avLst/>
          </a:prstGeom>
        </p:spPr>
        <p:txBody>
          <a:bodyPr wrap="square" lIns="0" tIns="0" rIns="0" bIns="0">
            <a:spAutoFit/>
          </a:bodyPr>
          <a:lstStyle>
            <a:lvl1pPr>
              <a:defRPr sz="2400" b="0" i="0">
                <a:solidFill>
                  <a:srgbClr val="404040"/>
                </a:solidFill>
                <a:latin typeface="Arial Black"/>
                <a:cs typeface="Arial Black"/>
              </a:defRPr>
            </a:lvl1pPr>
          </a:lstStyle>
          <a:p>
            <a:endParaRPr/>
          </a:p>
        </p:txBody>
      </p:sp>
      <p:sp>
        <p:nvSpPr>
          <p:cNvPr id="3" name="Holder 3"/>
          <p:cNvSpPr>
            <a:spLocks noGrp="1"/>
          </p:cNvSpPr>
          <p:nvPr>
            <p:ph type="body" idx="1"/>
          </p:nvPr>
        </p:nvSpPr>
        <p:spPr>
          <a:xfrm>
            <a:off x="5406516" y="2342007"/>
            <a:ext cx="6201409" cy="2963544"/>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8/22/24</a:t>
            </a:fld>
            <a:endParaRPr lang="en-US"/>
          </a:p>
        </p:txBody>
      </p:sp>
      <p:sp>
        <p:nvSpPr>
          <p:cNvPr id="6" name="Holder 6"/>
          <p:cNvSpPr>
            <a:spLocks noGrp="1"/>
          </p:cNvSpPr>
          <p:nvPr>
            <p:ph type="sldNum" sz="quarter" idx="7"/>
          </p:nvPr>
        </p:nvSpPr>
        <p:spPr>
          <a:xfrm>
            <a:off x="11861038" y="6471845"/>
            <a:ext cx="256540" cy="209550"/>
          </a:xfrm>
          <a:prstGeom prst="rect">
            <a:avLst/>
          </a:prstGeom>
        </p:spPr>
        <p:txBody>
          <a:bodyPr wrap="square" lIns="0" tIns="0" rIns="0" bIns="0">
            <a:spAutoFit/>
          </a:bodyPr>
          <a:lstStyle>
            <a:lvl1pPr>
              <a:defRPr sz="1200" b="0" i="0">
                <a:solidFill>
                  <a:srgbClr val="585858"/>
                </a:solidFill>
                <a:latin typeface="Tahoma"/>
                <a:cs typeface="Tahoma"/>
              </a:defRPr>
            </a:lvl1pPr>
          </a:lstStyle>
          <a:p>
            <a:pPr marL="80645">
              <a:lnSpc>
                <a:spcPct val="100000"/>
              </a:lnSpc>
              <a:spcBef>
                <a:spcPts val="100"/>
              </a:spcBef>
            </a:pPr>
            <a:fld id="{81D60167-4931-47E6-BA6A-407CBD079E47}" type="slidenum">
              <a:rPr spc="-50" dirty="0"/>
              <a:t>‹Nº›</a:t>
            </a:fld>
            <a:endParaRPr spc="-50"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5.xml"/><Relationship Id="rId4" Type="http://schemas.openxmlformats.org/officeDocument/2006/relationships/image" Target="../media/image4.jpg"/></Relationships>
</file>

<file path=ppt/slides/_rels/slide1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hyperlink" Target="https://hbr.org/2012/10/data-scientist-the-sexiest-job-of-the-21st-century"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hyperlink" Target="http://drewconway.com/zia/2013/3/26/the-data-science-venn-diagram" TargetMode="External"/><Relationship Id="rId4" Type="http://schemas.openxmlformats.org/officeDocument/2006/relationships/image" Target="../media/image12.png"/></Relationships>
</file>

<file path=ppt/slides/_rels/slide2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Layout" Target="../slideLayouts/slideLayout2.xml"/><Relationship Id="rId4" Type="http://schemas.microsoft.com/office/2007/relationships/hdphoto" Target="../media/hdphoto1.wdp"/></Relationships>
</file>

<file path=ppt/slides/_rels/slide3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31.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5.jpg"/><Relationship Id="rId7" Type="http://schemas.openxmlformats.org/officeDocument/2006/relationships/diagramColors" Target="../diagrams/colors1.xml"/><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32.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5.jpg"/><Relationship Id="rId7" Type="http://schemas.openxmlformats.org/officeDocument/2006/relationships/diagramColors" Target="../diagrams/colors2.xml"/><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3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3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3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3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3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2.png"/><Relationship Id="rId4" Type="http://schemas.openxmlformats.org/officeDocument/2006/relationships/image" Target="../media/image11.png"/></Relationships>
</file>

<file path=ppt/slides/_rels/slide38.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32.xml"/><Relationship Id="rId1" Type="http://schemas.openxmlformats.org/officeDocument/2006/relationships/slideLayout" Target="../slideLayouts/slideLayout4.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 Id="rId9" Type="http://schemas.openxmlformats.org/officeDocument/2006/relationships/hyperlink" Target="mailto:cristian.leon.me@usach.cl"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6333744"/>
            <a:ext cx="12192000" cy="524510"/>
            <a:chOff x="0" y="6333744"/>
            <a:chExt cx="12192000" cy="524510"/>
          </a:xfrm>
        </p:grpSpPr>
        <p:sp>
          <p:nvSpPr>
            <p:cNvPr id="3" name="object 3"/>
            <p:cNvSpPr/>
            <p:nvPr/>
          </p:nvSpPr>
          <p:spPr>
            <a:xfrm>
              <a:off x="3047" y="6400799"/>
              <a:ext cx="12189460" cy="457200"/>
            </a:xfrm>
            <a:custGeom>
              <a:avLst/>
              <a:gdLst/>
              <a:ahLst/>
              <a:cxnLst/>
              <a:rect l="l" t="t" r="r" b="b"/>
              <a:pathLst>
                <a:path w="12189460" h="457200">
                  <a:moveTo>
                    <a:pt x="12188952" y="0"/>
                  </a:moveTo>
                  <a:lnTo>
                    <a:pt x="0" y="0"/>
                  </a:lnTo>
                  <a:lnTo>
                    <a:pt x="0" y="457199"/>
                  </a:lnTo>
                  <a:lnTo>
                    <a:pt x="12188952" y="457199"/>
                  </a:lnTo>
                  <a:lnTo>
                    <a:pt x="12188952" y="0"/>
                  </a:lnTo>
                  <a:close/>
                </a:path>
              </a:pathLst>
            </a:custGeom>
            <a:solidFill>
              <a:srgbClr val="82847B"/>
            </a:solidFill>
          </p:spPr>
          <p:txBody>
            <a:bodyPr wrap="square" lIns="0" tIns="0" rIns="0" bIns="0" rtlCol="0"/>
            <a:lstStyle/>
            <a:p>
              <a:endParaRPr/>
            </a:p>
          </p:txBody>
        </p:sp>
        <p:sp>
          <p:nvSpPr>
            <p:cNvPr id="4" name="object 4"/>
            <p:cNvSpPr/>
            <p:nvPr/>
          </p:nvSpPr>
          <p:spPr>
            <a:xfrm>
              <a:off x="0" y="6333744"/>
              <a:ext cx="12189460" cy="64135"/>
            </a:xfrm>
            <a:custGeom>
              <a:avLst/>
              <a:gdLst/>
              <a:ahLst/>
              <a:cxnLst/>
              <a:rect l="l" t="t" r="r" b="b"/>
              <a:pathLst>
                <a:path w="12189460" h="64135">
                  <a:moveTo>
                    <a:pt x="12188952" y="0"/>
                  </a:moveTo>
                  <a:lnTo>
                    <a:pt x="0" y="0"/>
                  </a:lnTo>
                  <a:lnTo>
                    <a:pt x="0" y="64007"/>
                  </a:lnTo>
                  <a:lnTo>
                    <a:pt x="12188952" y="64007"/>
                  </a:lnTo>
                  <a:lnTo>
                    <a:pt x="12188952" y="0"/>
                  </a:lnTo>
                  <a:close/>
                </a:path>
              </a:pathLst>
            </a:custGeom>
            <a:solidFill>
              <a:srgbClr val="ACACA8"/>
            </a:solidFill>
          </p:spPr>
          <p:txBody>
            <a:bodyPr wrap="square" lIns="0" tIns="0" rIns="0" bIns="0" rtlCol="0"/>
            <a:lstStyle/>
            <a:p>
              <a:endParaRPr/>
            </a:p>
          </p:txBody>
        </p:sp>
      </p:grpSp>
      <p:grpSp>
        <p:nvGrpSpPr>
          <p:cNvPr id="5" name="object 5"/>
          <p:cNvGrpSpPr/>
          <p:nvPr/>
        </p:nvGrpSpPr>
        <p:grpSpPr>
          <a:xfrm>
            <a:off x="1207008" y="24383"/>
            <a:ext cx="10985500" cy="4733925"/>
            <a:chOff x="1207008" y="24383"/>
            <a:chExt cx="10985500" cy="4733925"/>
          </a:xfrm>
        </p:grpSpPr>
        <p:sp>
          <p:nvSpPr>
            <p:cNvPr id="6" name="object 6"/>
            <p:cNvSpPr/>
            <p:nvPr/>
          </p:nvSpPr>
          <p:spPr>
            <a:xfrm>
              <a:off x="1207008" y="4343399"/>
              <a:ext cx="9875520" cy="0"/>
            </a:xfrm>
            <a:custGeom>
              <a:avLst/>
              <a:gdLst/>
              <a:ahLst/>
              <a:cxnLst/>
              <a:rect l="l" t="t" r="r" b="b"/>
              <a:pathLst>
                <a:path w="9875520">
                  <a:moveTo>
                    <a:pt x="0" y="0"/>
                  </a:moveTo>
                  <a:lnTo>
                    <a:pt x="9875520" y="0"/>
                  </a:lnTo>
                </a:path>
              </a:pathLst>
            </a:custGeom>
            <a:ln w="6096">
              <a:solidFill>
                <a:srgbClr val="7E7E7E"/>
              </a:solidFill>
            </a:ln>
          </p:spPr>
          <p:txBody>
            <a:bodyPr wrap="square" lIns="0" tIns="0" rIns="0" bIns="0" rtlCol="0"/>
            <a:lstStyle/>
            <a:p>
              <a:endParaRPr/>
            </a:p>
          </p:txBody>
        </p:sp>
        <p:pic>
          <p:nvPicPr>
            <p:cNvPr id="7" name="object 7"/>
            <p:cNvPicPr/>
            <p:nvPr/>
          </p:nvPicPr>
          <p:blipFill>
            <a:blip r:embed="rId3" cstate="print"/>
            <a:stretch>
              <a:fillRect/>
            </a:stretch>
          </p:blipFill>
          <p:spPr>
            <a:xfrm>
              <a:off x="3441191" y="24383"/>
              <a:ext cx="8750807" cy="4733544"/>
            </a:xfrm>
            <a:prstGeom prst="rect">
              <a:avLst/>
            </a:prstGeom>
          </p:spPr>
        </p:pic>
      </p:grpSp>
      <p:sp>
        <p:nvSpPr>
          <p:cNvPr id="8" name="object 8"/>
          <p:cNvSpPr txBox="1"/>
          <p:nvPr/>
        </p:nvSpPr>
        <p:spPr>
          <a:xfrm>
            <a:off x="658164" y="4392357"/>
            <a:ext cx="2458085" cy="1480820"/>
          </a:xfrm>
          <a:prstGeom prst="rect">
            <a:avLst/>
          </a:prstGeom>
        </p:spPr>
        <p:txBody>
          <a:bodyPr vert="horz" wrap="square" lIns="0" tIns="161290" rIns="0" bIns="0" rtlCol="0">
            <a:spAutoFit/>
          </a:bodyPr>
          <a:lstStyle/>
          <a:p>
            <a:pPr marL="12700">
              <a:lnSpc>
                <a:spcPct val="100000"/>
              </a:lnSpc>
              <a:spcBef>
                <a:spcPts val="1270"/>
              </a:spcBef>
            </a:pPr>
            <a:r>
              <a:rPr sz="2000" spc="155" dirty="0">
                <a:solidFill>
                  <a:srgbClr val="252525"/>
                </a:solidFill>
                <a:latin typeface="Calibri Light"/>
                <a:cs typeface="Calibri Light"/>
              </a:rPr>
              <a:t>MÓDULO</a:t>
            </a:r>
            <a:r>
              <a:rPr sz="2000" spc="390" dirty="0">
                <a:solidFill>
                  <a:srgbClr val="252525"/>
                </a:solidFill>
                <a:latin typeface="Calibri Light"/>
                <a:cs typeface="Calibri Light"/>
              </a:rPr>
              <a:t> </a:t>
            </a:r>
            <a:r>
              <a:rPr sz="2000" spc="100" dirty="0">
                <a:solidFill>
                  <a:srgbClr val="252525"/>
                </a:solidFill>
                <a:latin typeface="Calibri Light"/>
                <a:cs typeface="Calibri Light"/>
              </a:rPr>
              <a:t>II</a:t>
            </a:r>
            <a:r>
              <a:rPr sz="2000" spc="-245" dirty="0">
                <a:solidFill>
                  <a:srgbClr val="252525"/>
                </a:solidFill>
                <a:latin typeface="Calibri Light"/>
                <a:cs typeface="Calibri Light"/>
              </a:rPr>
              <a:t> </a:t>
            </a:r>
            <a:r>
              <a:rPr sz="2000" spc="-50" dirty="0">
                <a:solidFill>
                  <a:srgbClr val="252525"/>
                </a:solidFill>
                <a:latin typeface="Calibri Light"/>
                <a:cs typeface="Calibri Light"/>
              </a:rPr>
              <a:t>:</a:t>
            </a:r>
            <a:endParaRPr sz="2000">
              <a:latin typeface="Calibri Light"/>
              <a:cs typeface="Calibri Light"/>
            </a:endParaRPr>
          </a:p>
          <a:p>
            <a:pPr marL="12700" marR="5080">
              <a:lnSpc>
                <a:spcPts val="2160"/>
              </a:lnSpc>
              <a:spcBef>
                <a:spcPts val="1435"/>
              </a:spcBef>
            </a:pPr>
            <a:r>
              <a:rPr sz="2000" spc="65" dirty="0">
                <a:solidFill>
                  <a:srgbClr val="252525"/>
                </a:solidFill>
                <a:latin typeface="Calibri Light"/>
                <a:cs typeface="Calibri Light"/>
              </a:rPr>
              <a:t>DATA</a:t>
            </a:r>
            <a:r>
              <a:rPr sz="2000" spc="380" dirty="0">
                <a:solidFill>
                  <a:srgbClr val="252525"/>
                </a:solidFill>
                <a:latin typeface="Calibri Light"/>
                <a:cs typeface="Calibri Light"/>
              </a:rPr>
              <a:t> </a:t>
            </a:r>
            <a:r>
              <a:rPr sz="2000" spc="165" dirty="0">
                <a:solidFill>
                  <a:srgbClr val="252525"/>
                </a:solidFill>
                <a:latin typeface="Calibri Light"/>
                <a:cs typeface="Calibri Light"/>
              </a:rPr>
              <a:t>SCIENCE</a:t>
            </a:r>
            <a:r>
              <a:rPr sz="2000" spc="370" dirty="0">
                <a:solidFill>
                  <a:srgbClr val="252525"/>
                </a:solidFill>
                <a:latin typeface="Calibri Light"/>
                <a:cs typeface="Calibri Light"/>
              </a:rPr>
              <a:t> </a:t>
            </a:r>
            <a:r>
              <a:rPr sz="2000" spc="90" dirty="0">
                <a:solidFill>
                  <a:srgbClr val="252525"/>
                </a:solidFill>
                <a:latin typeface="Calibri Light"/>
                <a:cs typeface="Calibri Light"/>
              </a:rPr>
              <a:t>PARA </a:t>
            </a:r>
            <a:r>
              <a:rPr sz="2000" spc="100" dirty="0">
                <a:solidFill>
                  <a:srgbClr val="252525"/>
                </a:solidFill>
                <a:latin typeface="Calibri Light"/>
                <a:cs typeface="Calibri Light"/>
              </a:rPr>
              <a:t>EL</a:t>
            </a:r>
            <a:r>
              <a:rPr sz="2000" spc="390" dirty="0">
                <a:solidFill>
                  <a:srgbClr val="252525"/>
                </a:solidFill>
                <a:latin typeface="Calibri Light"/>
                <a:cs typeface="Calibri Light"/>
              </a:rPr>
              <a:t> </a:t>
            </a:r>
            <a:r>
              <a:rPr sz="2000" spc="150" dirty="0">
                <a:solidFill>
                  <a:srgbClr val="252525"/>
                </a:solidFill>
                <a:latin typeface="Calibri Light"/>
                <a:cs typeface="Calibri Light"/>
              </a:rPr>
              <a:t>PRODUCT</a:t>
            </a:r>
            <a:endParaRPr sz="2000">
              <a:latin typeface="Calibri Light"/>
              <a:cs typeface="Calibri Light"/>
            </a:endParaRPr>
          </a:p>
          <a:p>
            <a:pPr marL="12700">
              <a:lnSpc>
                <a:spcPts val="2130"/>
              </a:lnSpc>
            </a:pPr>
            <a:r>
              <a:rPr sz="2000" spc="155" dirty="0">
                <a:solidFill>
                  <a:srgbClr val="252525"/>
                </a:solidFill>
                <a:latin typeface="Calibri Light"/>
                <a:cs typeface="Calibri Light"/>
              </a:rPr>
              <a:t>MANAGER</a:t>
            </a:r>
            <a:endParaRPr sz="2000">
              <a:latin typeface="Calibri Light"/>
              <a:cs typeface="Calibri Light"/>
            </a:endParaRPr>
          </a:p>
        </p:txBody>
      </p:sp>
      <p:pic>
        <p:nvPicPr>
          <p:cNvPr id="9" name="object 9"/>
          <p:cNvPicPr/>
          <p:nvPr/>
        </p:nvPicPr>
        <p:blipFill>
          <a:blip r:embed="rId4" cstate="print"/>
          <a:stretch>
            <a:fillRect/>
          </a:stretch>
        </p:blipFill>
        <p:spPr>
          <a:xfrm>
            <a:off x="3441191" y="4864577"/>
            <a:ext cx="8665354" cy="127257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1771376" y="6365747"/>
            <a:ext cx="421005" cy="421005"/>
          </a:xfrm>
          <a:custGeom>
            <a:avLst/>
            <a:gdLst/>
            <a:ahLst/>
            <a:cxnLst/>
            <a:rect l="l" t="t" r="r" b="b"/>
            <a:pathLst>
              <a:path w="421004" h="421004">
                <a:moveTo>
                  <a:pt x="420624" y="0"/>
                </a:moveTo>
                <a:lnTo>
                  <a:pt x="0" y="0"/>
                </a:lnTo>
                <a:lnTo>
                  <a:pt x="0" y="420623"/>
                </a:lnTo>
                <a:lnTo>
                  <a:pt x="420624" y="420623"/>
                </a:lnTo>
                <a:lnTo>
                  <a:pt x="420624" y="0"/>
                </a:lnTo>
                <a:close/>
              </a:path>
            </a:pathLst>
          </a:custGeom>
          <a:solidFill>
            <a:srgbClr val="F1F1F1"/>
          </a:solidFill>
        </p:spPr>
        <p:txBody>
          <a:bodyPr wrap="square" lIns="0" tIns="0" rIns="0" bIns="0" rtlCol="0"/>
          <a:lstStyle/>
          <a:p>
            <a:endParaRPr/>
          </a:p>
        </p:txBody>
      </p:sp>
      <p:pic>
        <p:nvPicPr>
          <p:cNvPr id="3" name="object 3"/>
          <p:cNvPicPr/>
          <p:nvPr/>
        </p:nvPicPr>
        <p:blipFill>
          <a:blip r:embed="rId3" cstate="print"/>
          <a:stretch>
            <a:fillRect/>
          </a:stretch>
        </p:blipFill>
        <p:spPr>
          <a:xfrm>
            <a:off x="9325355" y="214905"/>
            <a:ext cx="2482559" cy="1485878"/>
          </a:xfrm>
          <a:prstGeom prst="rect">
            <a:avLst/>
          </a:prstGeom>
        </p:spPr>
      </p:pic>
      <p:sp>
        <p:nvSpPr>
          <p:cNvPr id="4" name="object 4"/>
          <p:cNvSpPr txBox="1">
            <a:spLocks noGrp="1"/>
          </p:cNvSpPr>
          <p:nvPr>
            <p:ph type="title"/>
          </p:nvPr>
        </p:nvSpPr>
        <p:spPr>
          <a:xfrm>
            <a:off x="546303" y="416128"/>
            <a:ext cx="7032625" cy="382156"/>
          </a:xfrm>
          <a:prstGeom prst="rect">
            <a:avLst/>
          </a:prstGeom>
        </p:spPr>
        <p:txBody>
          <a:bodyPr vert="horz" wrap="square" lIns="0" tIns="12700" rIns="0" bIns="0" rtlCol="0">
            <a:spAutoFit/>
          </a:bodyPr>
          <a:lstStyle/>
          <a:p>
            <a:pPr marL="12700">
              <a:lnSpc>
                <a:spcPct val="100000"/>
              </a:lnSpc>
              <a:spcBef>
                <a:spcPts val="100"/>
              </a:spcBef>
            </a:pPr>
            <a:r>
              <a:rPr lang="es-ES" spc="-140" dirty="0"/>
              <a:t>1. Introducción: Contexto</a:t>
            </a:r>
            <a:endParaRPr spc="-140" dirty="0"/>
          </a:p>
        </p:txBody>
      </p:sp>
      <p:sp>
        <p:nvSpPr>
          <p:cNvPr id="6" name="object 6"/>
          <p:cNvSpPr txBox="1"/>
          <p:nvPr/>
        </p:nvSpPr>
        <p:spPr>
          <a:xfrm>
            <a:off x="546302" y="1448561"/>
            <a:ext cx="8597697" cy="5139869"/>
          </a:xfrm>
          <a:prstGeom prst="rect">
            <a:avLst/>
          </a:prstGeom>
        </p:spPr>
        <p:txBody>
          <a:bodyPr vert="horz" wrap="square" lIns="0" tIns="12700" rIns="0" bIns="0" rtlCol="0">
            <a:spAutoFit/>
          </a:bodyPr>
          <a:lstStyle/>
          <a:p>
            <a:pPr marL="299085" indent="-286385">
              <a:lnSpc>
                <a:spcPct val="100000"/>
              </a:lnSpc>
              <a:spcBef>
                <a:spcPts val="100"/>
              </a:spcBef>
              <a:buFont typeface="Arial MT"/>
              <a:buChar char="•"/>
              <a:tabLst>
                <a:tab pos="299085" algn="l"/>
              </a:tabLst>
            </a:pPr>
            <a:r>
              <a:rPr lang="es-ES" dirty="0">
                <a:latin typeface="Tahoma"/>
                <a:cs typeface="Tahoma"/>
              </a:rPr>
              <a:t>Hemos ido escuchando en los distintos medios de acceso a la información la importancia de los datos.</a:t>
            </a:r>
          </a:p>
          <a:p>
            <a:pPr marL="299085" indent="-286385">
              <a:lnSpc>
                <a:spcPct val="100000"/>
              </a:lnSpc>
              <a:spcBef>
                <a:spcPts val="100"/>
              </a:spcBef>
              <a:buFont typeface="Arial MT"/>
              <a:buChar char="•"/>
              <a:tabLst>
                <a:tab pos="299085" algn="l"/>
              </a:tabLst>
            </a:pPr>
            <a:endParaRPr lang="es-ES" dirty="0">
              <a:latin typeface="Tahoma"/>
              <a:cs typeface="Tahoma"/>
            </a:endParaRPr>
          </a:p>
          <a:p>
            <a:pPr marL="299085" indent="-286385">
              <a:spcBef>
                <a:spcPts val="100"/>
              </a:spcBef>
              <a:buFont typeface="Arial MT"/>
              <a:buChar char="•"/>
              <a:tabLst>
                <a:tab pos="299085" algn="l"/>
              </a:tabLst>
            </a:pPr>
            <a:r>
              <a:rPr lang="es-ES" dirty="0">
                <a:latin typeface="Tahoma"/>
                <a:cs typeface="Tahoma"/>
              </a:rPr>
              <a:t>Las gerencias de datos o de explotación buscan ser “Data-</a:t>
            </a:r>
            <a:r>
              <a:rPr lang="es-ES" dirty="0" err="1">
                <a:latin typeface="Tahoma"/>
                <a:cs typeface="Tahoma"/>
              </a:rPr>
              <a:t>Driven</a:t>
            </a:r>
            <a:r>
              <a:rPr lang="es-ES" dirty="0">
                <a:latin typeface="Tahoma"/>
                <a:cs typeface="Tahoma"/>
              </a:rPr>
              <a:t>”.</a:t>
            </a:r>
          </a:p>
          <a:p>
            <a:pPr marL="299085" indent="-286385">
              <a:lnSpc>
                <a:spcPct val="100000"/>
              </a:lnSpc>
              <a:spcBef>
                <a:spcPts val="100"/>
              </a:spcBef>
              <a:buFont typeface="Arial MT"/>
              <a:buChar char="•"/>
              <a:tabLst>
                <a:tab pos="299085" algn="l"/>
              </a:tabLst>
            </a:pPr>
            <a:endParaRPr lang="es-ES" dirty="0">
              <a:latin typeface="Tahoma"/>
              <a:cs typeface="Tahoma"/>
            </a:endParaRPr>
          </a:p>
          <a:p>
            <a:pPr marL="299085" indent="-286385">
              <a:lnSpc>
                <a:spcPct val="100000"/>
              </a:lnSpc>
              <a:spcBef>
                <a:spcPts val="100"/>
              </a:spcBef>
              <a:buFont typeface="Arial MT"/>
              <a:buChar char="•"/>
              <a:tabLst>
                <a:tab pos="299085" algn="l"/>
              </a:tabLst>
            </a:pPr>
            <a:r>
              <a:rPr lang="es-ES" dirty="0">
                <a:latin typeface="Tahoma"/>
                <a:cs typeface="Tahoma"/>
              </a:rPr>
              <a:t>La transformación digital no es la evolución de los dispositivos, sino la integración de data inteligente en todo lo que hacemos. </a:t>
            </a:r>
          </a:p>
          <a:p>
            <a:pPr marL="12700">
              <a:lnSpc>
                <a:spcPct val="100000"/>
              </a:lnSpc>
              <a:spcBef>
                <a:spcPts val="100"/>
              </a:spcBef>
              <a:tabLst>
                <a:tab pos="299085" algn="l"/>
              </a:tabLst>
            </a:pPr>
            <a:endParaRPr lang="es-ES" dirty="0">
              <a:solidFill>
                <a:schemeClr val="bg1">
                  <a:lumMod val="85000"/>
                </a:schemeClr>
              </a:solidFill>
              <a:latin typeface="Tahoma"/>
              <a:cs typeface="Tahoma"/>
            </a:endParaRPr>
          </a:p>
          <a:p>
            <a:pPr marL="299085" indent="-286385">
              <a:lnSpc>
                <a:spcPct val="100000"/>
              </a:lnSpc>
              <a:spcBef>
                <a:spcPts val="100"/>
              </a:spcBef>
              <a:buFont typeface="Arial MT"/>
              <a:buChar char="•"/>
              <a:tabLst>
                <a:tab pos="299085" algn="l"/>
              </a:tabLst>
            </a:pPr>
            <a:r>
              <a:rPr lang="es-ES" dirty="0">
                <a:solidFill>
                  <a:schemeClr val="bg1">
                    <a:lumMod val="85000"/>
                  </a:schemeClr>
                </a:solidFill>
                <a:latin typeface="Tahoma"/>
                <a:cs typeface="Tahoma"/>
              </a:rPr>
              <a:t>¿Por qué ahora? Estamos inmersos en una realidad que está en constante contacto con datos.</a:t>
            </a:r>
          </a:p>
          <a:p>
            <a:pPr marL="299085" indent="-286385">
              <a:lnSpc>
                <a:spcPct val="100000"/>
              </a:lnSpc>
              <a:spcBef>
                <a:spcPts val="100"/>
              </a:spcBef>
              <a:buFont typeface="Arial MT"/>
              <a:buChar char="•"/>
              <a:tabLst>
                <a:tab pos="299085" algn="l"/>
              </a:tabLst>
            </a:pPr>
            <a:endParaRPr lang="es-ES" dirty="0">
              <a:solidFill>
                <a:schemeClr val="bg1">
                  <a:lumMod val="85000"/>
                </a:schemeClr>
              </a:solidFill>
              <a:latin typeface="Tahoma"/>
              <a:cs typeface="Tahoma"/>
            </a:endParaRPr>
          </a:p>
          <a:p>
            <a:pPr marL="299085" indent="-286385">
              <a:spcBef>
                <a:spcPts val="100"/>
              </a:spcBef>
              <a:buFont typeface="Arial MT"/>
              <a:buChar char="•"/>
              <a:tabLst>
                <a:tab pos="299085" algn="l"/>
              </a:tabLst>
            </a:pPr>
            <a:r>
              <a:rPr lang="es-ES" dirty="0">
                <a:solidFill>
                  <a:schemeClr val="bg1">
                    <a:lumMod val="85000"/>
                  </a:schemeClr>
                </a:solidFill>
                <a:latin typeface="Tahoma"/>
                <a:cs typeface="Tahoma"/>
              </a:rPr>
              <a:t>Concepto: </a:t>
            </a:r>
            <a:r>
              <a:rPr lang="es-ES" dirty="0" err="1">
                <a:solidFill>
                  <a:schemeClr val="bg1">
                    <a:lumMod val="85000"/>
                  </a:schemeClr>
                </a:solidFill>
                <a:latin typeface="Tahoma"/>
                <a:cs typeface="Tahoma"/>
              </a:rPr>
              <a:t>Datificación</a:t>
            </a:r>
            <a:r>
              <a:rPr lang="es-ES" dirty="0">
                <a:solidFill>
                  <a:schemeClr val="bg1">
                    <a:lumMod val="85000"/>
                  </a:schemeClr>
                </a:solidFill>
                <a:latin typeface="Tahoma"/>
                <a:cs typeface="Tahoma"/>
              </a:rPr>
              <a:t> (</a:t>
            </a:r>
            <a:r>
              <a:rPr lang="es-ES" dirty="0" err="1">
                <a:solidFill>
                  <a:schemeClr val="bg1">
                    <a:lumMod val="85000"/>
                  </a:schemeClr>
                </a:solidFill>
                <a:latin typeface="Tahoma"/>
                <a:cs typeface="Tahoma"/>
              </a:rPr>
              <a:t>Datafication</a:t>
            </a:r>
            <a:r>
              <a:rPr lang="es-ES" dirty="0">
                <a:solidFill>
                  <a:schemeClr val="bg1">
                    <a:lumMod val="85000"/>
                  </a:schemeClr>
                </a:solidFill>
                <a:latin typeface="Tahoma"/>
                <a:cs typeface="Tahoma"/>
              </a:rPr>
              <a:t>). (2013 – “</a:t>
            </a:r>
            <a:r>
              <a:rPr lang="es-ES" dirty="0" err="1">
                <a:solidFill>
                  <a:schemeClr val="bg1">
                    <a:lumMod val="85000"/>
                  </a:schemeClr>
                </a:solidFill>
                <a:latin typeface="Tahoma"/>
                <a:cs typeface="Tahoma"/>
              </a:rPr>
              <a:t>The</a:t>
            </a:r>
            <a:r>
              <a:rPr lang="es-ES" dirty="0">
                <a:solidFill>
                  <a:schemeClr val="bg1">
                    <a:lumMod val="85000"/>
                  </a:schemeClr>
                </a:solidFill>
                <a:latin typeface="Tahoma"/>
                <a:cs typeface="Tahoma"/>
              </a:rPr>
              <a:t> </a:t>
            </a:r>
            <a:r>
              <a:rPr lang="es-ES" dirty="0" err="1">
                <a:solidFill>
                  <a:schemeClr val="bg1">
                    <a:lumMod val="85000"/>
                  </a:schemeClr>
                </a:solidFill>
                <a:latin typeface="Tahoma"/>
                <a:cs typeface="Tahoma"/>
              </a:rPr>
              <a:t>Rise</a:t>
            </a:r>
            <a:r>
              <a:rPr lang="es-ES" dirty="0">
                <a:solidFill>
                  <a:schemeClr val="bg1">
                    <a:lumMod val="85000"/>
                  </a:schemeClr>
                </a:solidFill>
                <a:latin typeface="Tahoma"/>
                <a:cs typeface="Tahoma"/>
              </a:rPr>
              <a:t> </a:t>
            </a:r>
            <a:r>
              <a:rPr lang="es-ES" dirty="0" err="1">
                <a:solidFill>
                  <a:schemeClr val="bg1">
                    <a:lumMod val="85000"/>
                  </a:schemeClr>
                </a:solidFill>
                <a:latin typeface="Tahoma"/>
                <a:cs typeface="Tahoma"/>
              </a:rPr>
              <a:t>of</a:t>
            </a:r>
            <a:r>
              <a:rPr lang="es-ES" dirty="0">
                <a:solidFill>
                  <a:schemeClr val="bg1">
                    <a:lumMod val="85000"/>
                  </a:schemeClr>
                </a:solidFill>
                <a:latin typeface="Tahoma"/>
                <a:cs typeface="Tahoma"/>
              </a:rPr>
              <a:t> Big Data”)</a:t>
            </a:r>
            <a:br>
              <a:rPr lang="es-ES" dirty="0">
                <a:solidFill>
                  <a:schemeClr val="bg1">
                    <a:lumMod val="85000"/>
                  </a:schemeClr>
                </a:solidFill>
                <a:latin typeface="Tahoma"/>
                <a:cs typeface="Tahoma"/>
              </a:rPr>
            </a:br>
            <a:r>
              <a:rPr lang="es-ES" dirty="0">
                <a:solidFill>
                  <a:schemeClr val="bg1">
                    <a:lumMod val="85000"/>
                  </a:schemeClr>
                </a:solidFill>
                <a:latin typeface="Tahoma"/>
                <a:cs typeface="Tahoma"/>
              </a:rPr>
              <a:t>“</a:t>
            </a:r>
            <a:r>
              <a:rPr lang="es-ES" i="1" dirty="0">
                <a:solidFill>
                  <a:schemeClr val="bg1">
                    <a:lumMod val="85000"/>
                  </a:schemeClr>
                </a:solidFill>
                <a:latin typeface="Tahoma"/>
                <a:cs typeface="Tahoma"/>
              </a:rPr>
              <a:t>El proceso de tomar todos los aspectos de nuestras vidas y convertirlos en datos para su posterior explotación.”</a:t>
            </a:r>
            <a:br>
              <a:rPr lang="es-ES" dirty="0">
                <a:solidFill>
                  <a:schemeClr val="bg1">
                    <a:lumMod val="85000"/>
                  </a:schemeClr>
                </a:solidFill>
                <a:latin typeface="Tahoma"/>
                <a:cs typeface="Tahoma"/>
              </a:rPr>
            </a:br>
            <a:endParaRPr lang="es-ES" dirty="0">
              <a:solidFill>
                <a:schemeClr val="bg1">
                  <a:lumMod val="85000"/>
                </a:schemeClr>
              </a:solidFill>
              <a:latin typeface="Tahoma"/>
              <a:cs typeface="Tahoma"/>
            </a:endParaRPr>
          </a:p>
          <a:p>
            <a:pPr marL="299085" indent="-286385">
              <a:lnSpc>
                <a:spcPct val="100000"/>
              </a:lnSpc>
              <a:spcBef>
                <a:spcPts val="100"/>
              </a:spcBef>
              <a:buFont typeface="Arial MT"/>
              <a:buChar char="•"/>
              <a:tabLst>
                <a:tab pos="299085" algn="l"/>
              </a:tabLst>
            </a:pPr>
            <a:r>
              <a:rPr lang="es-ES" dirty="0">
                <a:solidFill>
                  <a:schemeClr val="bg1">
                    <a:lumMod val="85000"/>
                  </a:schemeClr>
                </a:solidFill>
                <a:latin typeface="Tahoma"/>
                <a:cs typeface="Tahoma"/>
              </a:rPr>
              <a:t>Pregunta - ¿Qué aplicación de nuestro teléfono recopila datos?</a:t>
            </a:r>
          </a:p>
          <a:p>
            <a:pPr marL="299085" indent="-286385">
              <a:lnSpc>
                <a:spcPct val="100000"/>
              </a:lnSpc>
              <a:spcBef>
                <a:spcPts val="100"/>
              </a:spcBef>
              <a:buFont typeface="Arial MT"/>
              <a:buChar char="•"/>
              <a:tabLst>
                <a:tab pos="299085" algn="l"/>
              </a:tabLst>
            </a:pPr>
            <a:endParaRPr lang="es-ES" dirty="0">
              <a:solidFill>
                <a:schemeClr val="bg1">
                  <a:lumMod val="85000"/>
                </a:schemeClr>
              </a:solidFill>
              <a:latin typeface="Tahoma"/>
              <a:cs typeface="Tahoma"/>
            </a:endParaRPr>
          </a:p>
          <a:p>
            <a:pPr marL="299085" indent="-286385">
              <a:lnSpc>
                <a:spcPct val="100000"/>
              </a:lnSpc>
              <a:spcBef>
                <a:spcPts val="100"/>
              </a:spcBef>
              <a:buFont typeface="Arial MT"/>
              <a:buChar char="•"/>
              <a:tabLst>
                <a:tab pos="299085" algn="l"/>
              </a:tabLst>
            </a:pPr>
            <a:r>
              <a:rPr lang="es-ES" dirty="0">
                <a:solidFill>
                  <a:schemeClr val="bg1">
                    <a:lumMod val="85000"/>
                  </a:schemeClr>
                </a:solidFill>
                <a:latin typeface="Tahoma"/>
                <a:cs typeface="Tahoma"/>
              </a:rPr>
              <a:t>Por último, ¿Por qué en el </a:t>
            </a:r>
            <a:r>
              <a:rPr lang="es-ES" dirty="0" err="1">
                <a:solidFill>
                  <a:schemeClr val="bg1">
                    <a:lumMod val="85000"/>
                  </a:schemeClr>
                </a:solidFill>
                <a:latin typeface="Tahoma"/>
                <a:cs typeface="Tahoma"/>
              </a:rPr>
              <a:t>Product</a:t>
            </a:r>
            <a:r>
              <a:rPr lang="es-ES" dirty="0">
                <a:solidFill>
                  <a:schemeClr val="bg1">
                    <a:lumMod val="85000"/>
                  </a:schemeClr>
                </a:solidFill>
                <a:latin typeface="Tahoma"/>
                <a:cs typeface="Tahoma"/>
              </a:rPr>
              <a:t> Management? -&gt; ?</a:t>
            </a:r>
          </a:p>
        </p:txBody>
      </p:sp>
      <p:sp>
        <p:nvSpPr>
          <p:cNvPr id="9" name="object 9"/>
          <p:cNvSpPr txBox="1">
            <a:spLocks noGrp="1"/>
          </p:cNvSpPr>
          <p:nvPr>
            <p:ph type="sldNum" sz="quarter" idx="7"/>
          </p:nvPr>
        </p:nvSpPr>
        <p:spPr>
          <a:prstGeom prst="rect">
            <a:avLst/>
          </a:prstGeom>
        </p:spPr>
        <p:txBody>
          <a:bodyPr vert="horz" wrap="square" lIns="0" tIns="12700" rIns="0" bIns="0" rtlCol="0">
            <a:spAutoFit/>
          </a:bodyPr>
          <a:lstStyle/>
          <a:p>
            <a:pPr marL="80645">
              <a:lnSpc>
                <a:spcPct val="100000"/>
              </a:lnSpc>
              <a:spcBef>
                <a:spcPts val="100"/>
              </a:spcBef>
            </a:pPr>
            <a:fld id="{81D60167-4931-47E6-BA6A-407CBD079E47}" type="slidenum">
              <a:rPr spc="-50" dirty="0"/>
              <a:t>10</a:t>
            </a:fld>
            <a:endParaRPr spc="-50" dirty="0"/>
          </a:p>
        </p:txBody>
      </p:sp>
    </p:spTree>
    <p:extLst>
      <p:ext uri="{BB962C8B-B14F-4D97-AF65-F5344CB8AC3E}">
        <p14:creationId xmlns:p14="http://schemas.microsoft.com/office/powerpoint/2010/main" val="681086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1771376" y="6365747"/>
            <a:ext cx="421005" cy="421005"/>
          </a:xfrm>
          <a:custGeom>
            <a:avLst/>
            <a:gdLst/>
            <a:ahLst/>
            <a:cxnLst/>
            <a:rect l="l" t="t" r="r" b="b"/>
            <a:pathLst>
              <a:path w="421004" h="421004">
                <a:moveTo>
                  <a:pt x="420624" y="0"/>
                </a:moveTo>
                <a:lnTo>
                  <a:pt x="0" y="0"/>
                </a:lnTo>
                <a:lnTo>
                  <a:pt x="0" y="420623"/>
                </a:lnTo>
                <a:lnTo>
                  <a:pt x="420624" y="420623"/>
                </a:lnTo>
                <a:lnTo>
                  <a:pt x="420624" y="0"/>
                </a:lnTo>
                <a:close/>
              </a:path>
            </a:pathLst>
          </a:custGeom>
          <a:solidFill>
            <a:srgbClr val="F1F1F1"/>
          </a:solidFill>
        </p:spPr>
        <p:txBody>
          <a:bodyPr wrap="square" lIns="0" tIns="0" rIns="0" bIns="0" rtlCol="0"/>
          <a:lstStyle/>
          <a:p>
            <a:endParaRPr/>
          </a:p>
        </p:txBody>
      </p:sp>
      <p:pic>
        <p:nvPicPr>
          <p:cNvPr id="3" name="object 3"/>
          <p:cNvPicPr/>
          <p:nvPr/>
        </p:nvPicPr>
        <p:blipFill>
          <a:blip r:embed="rId3" cstate="print"/>
          <a:stretch>
            <a:fillRect/>
          </a:stretch>
        </p:blipFill>
        <p:spPr>
          <a:xfrm>
            <a:off x="9325355" y="214905"/>
            <a:ext cx="2482559" cy="1485878"/>
          </a:xfrm>
          <a:prstGeom prst="rect">
            <a:avLst/>
          </a:prstGeom>
        </p:spPr>
      </p:pic>
      <p:sp>
        <p:nvSpPr>
          <p:cNvPr id="4" name="object 4"/>
          <p:cNvSpPr txBox="1">
            <a:spLocks noGrp="1"/>
          </p:cNvSpPr>
          <p:nvPr>
            <p:ph type="title"/>
          </p:nvPr>
        </p:nvSpPr>
        <p:spPr>
          <a:xfrm>
            <a:off x="546303" y="416128"/>
            <a:ext cx="7032625" cy="382156"/>
          </a:xfrm>
          <a:prstGeom prst="rect">
            <a:avLst/>
          </a:prstGeom>
        </p:spPr>
        <p:txBody>
          <a:bodyPr vert="horz" wrap="square" lIns="0" tIns="12700" rIns="0" bIns="0" rtlCol="0">
            <a:spAutoFit/>
          </a:bodyPr>
          <a:lstStyle/>
          <a:p>
            <a:pPr marL="12700">
              <a:lnSpc>
                <a:spcPct val="100000"/>
              </a:lnSpc>
              <a:spcBef>
                <a:spcPts val="100"/>
              </a:spcBef>
            </a:pPr>
            <a:r>
              <a:rPr lang="es-ES" spc="-140" dirty="0"/>
              <a:t>1. Introducción: Contexto</a:t>
            </a:r>
            <a:endParaRPr spc="-140" dirty="0"/>
          </a:p>
        </p:txBody>
      </p:sp>
      <p:sp>
        <p:nvSpPr>
          <p:cNvPr id="6" name="object 6"/>
          <p:cNvSpPr txBox="1"/>
          <p:nvPr/>
        </p:nvSpPr>
        <p:spPr>
          <a:xfrm>
            <a:off x="546302" y="1448561"/>
            <a:ext cx="8597697" cy="4850046"/>
          </a:xfrm>
          <a:prstGeom prst="rect">
            <a:avLst/>
          </a:prstGeom>
        </p:spPr>
        <p:txBody>
          <a:bodyPr vert="horz" wrap="square" lIns="0" tIns="12700" rIns="0" bIns="0" rtlCol="0">
            <a:spAutoFit/>
          </a:bodyPr>
          <a:lstStyle/>
          <a:p>
            <a:pPr marL="299085" indent="-286385">
              <a:lnSpc>
                <a:spcPct val="100000"/>
              </a:lnSpc>
              <a:spcBef>
                <a:spcPts val="100"/>
              </a:spcBef>
              <a:buFont typeface="Arial MT"/>
              <a:buChar char="•"/>
              <a:tabLst>
                <a:tab pos="299085" algn="l"/>
              </a:tabLst>
            </a:pPr>
            <a:r>
              <a:rPr lang="es-ES" dirty="0">
                <a:latin typeface="Tahoma"/>
                <a:cs typeface="Tahoma"/>
              </a:rPr>
              <a:t>Hemos ido escuchando en los distintos medios de acceso a la información la importancia de los datos.</a:t>
            </a:r>
          </a:p>
          <a:p>
            <a:pPr marL="299085" indent="-286385">
              <a:lnSpc>
                <a:spcPct val="100000"/>
              </a:lnSpc>
              <a:spcBef>
                <a:spcPts val="100"/>
              </a:spcBef>
              <a:buFont typeface="Arial MT"/>
              <a:buChar char="•"/>
              <a:tabLst>
                <a:tab pos="299085" algn="l"/>
              </a:tabLst>
            </a:pPr>
            <a:endParaRPr lang="es-ES" dirty="0">
              <a:latin typeface="Tahoma"/>
              <a:cs typeface="Tahoma"/>
            </a:endParaRPr>
          </a:p>
          <a:p>
            <a:pPr marL="299085" indent="-286385">
              <a:spcBef>
                <a:spcPts val="100"/>
              </a:spcBef>
              <a:buFont typeface="Arial MT"/>
              <a:buChar char="•"/>
              <a:tabLst>
                <a:tab pos="299085" algn="l"/>
              </a:tabLst>
            </a:pPr>
            <a:r>
              <a:rPr lang="es-ES" dirty="0">
                <a:latin typeface="Tahoma"/>
                <a:cs typeface="Tahoma"/>
              </a:rPr>
              <a:t>Las gerencias de datos o de explotación buscan ser “Data-</a:t>
            </a:r>
            <a:r>
              <a:rPr lang="es-ES" dirty="0" err="1">
                <a:latin typeface="Tahoma"/>
                <a:cs typeface="Tahoma"/>
              </a:rPr>
              <a:t>Driven</a:t>
            </a:r>
            <a:r>
              <a:rPr lang="es-ES" dirty="0">
                <a:latin typeface="Tahoma"/>
                <a:cs typeface="Tahoma"/>
              </a:rPr>
              <a:t>”.</a:t>
            </a:r>
          </a:p>
          <a:p>
            <a:pPr marL="299085" indent="-286385">
              <a:lnSpc>
                <a:spcPct val="100000"/>
              </a:lnSpc>
              <a:spcBef>
                <a:spcPts val="100"/>
              </a:spcBef>
              <a:buFont typeface="Arial MT"/>
              <a:buChar char="•"/>
              <a:tabLst>
                <a:tab pos="299085" algn="l"/>
              </a:tabLst>
            </a:pPr>
            <a:endParaRPr lang="es-ES" dirty="0">
              <a:latin typeface="Tahoma"/>
              <a:cs typeface="Tahoma"/>
            </a:endParaRPr>
          </a:p>
          <a:p>
            <a:pPr marL="299085" indent="-286385">
              <a:lnSpc>
                <a:spcPct val="100000"/>
              </a:lnSpc>
              <a:spcBef>
                <a:spcPts val="100"/>
              </a:spcBef>
              <a:buFont typeface="Arial MT"/>
              <a:buChar char="•"/>
              <a:tabLst>
                <a:tab pos="299085" algn="l"/>
              </a:tabLst>
            </a:pPr>
            <a:r>
              <a:rPr lang="es-ES" dirty="0">
                <a:latin typeface="Tahoma"/>
                <a:cs typeface="Tahoma"/>
              </a:rPr>
              <a:t>La transformación digital no es la evolución de los dispositivos, sino la integración de data inteligente en todo lo que hacemos. </a:t>
            </a:r>
          </a:p>
          <a:p>
            <a:pPr marL="12700">
              <a:lnSpc>
                <a:spcPct val="100000"/>
              </a:lnSpc>
              <a:spcBef>
                <a:spcPts val="100"/>
              </a:spcBef>
              <a:tabLst>
                <a:tab pos="299085" algn="l"/>
              </a:tabLst>
            </a:pPr>
            <a:endParaRPr lang="es-ES" dirty="0">
              <a:solidFill>
                <a:schemeClr val="bg1">
                  <a:lumMod val="85000"/>
                </a:schemeClr>
              </a:solidFill>
              <a:latin typeface="Tahoma"/>
              <a:cs typeface="Tahoma"/>
            </a:endParaRPr>
          </a:p>
          <a:p>
            <a:pPr marL="299085" indent="-286385">
              <a:lnSpc>
                <a:spcPct val="100000"/>
              </a:lnSpc>
              <a:spcBef>
                <a:spcPts val="100"/>
              </a:spcBef>
              <a:buFont typeface="Arial MT"/>
              <a:buChar char="•"/>
              <a:tabLst>
                <a:tab pos="299085" algn="l"/>
              </a:tabLst>
            </a:pPr>
            <a:r>
              <a:rPr lang="es-ES" dirty="0">
                <a:latin typeface="Tahoma"/>
                <a:cs typeface="Tahoma"/>
              </a:rPr>
              <a:t>¿Por qué ahora?</a:t>
            </a:r>
            <a:br>
              <a:rPr lang="es-ES" dirty="0">
                <a:latin typeface="Tahoma"/>
                <a:cs typeface="Tahoma"/>
              </a:rPr>
            </a:br>
            <a:endParaRPr lang="es-ES" dirty="0">
              <a:solidFill>
                <a:schemeClr val="bg1">
                  <a:lumMod val="85000"/>
                </a:schemeClr>
              </a:solidFill>
              <a:latin typeface="Tahoma"/>
              <a:cs typeface="Tahoma"/>
            </a:endParaRPr>
          </a:p>
          <a:p>
            <a:pPr marL="299085" indent="-286385">
              <a:spcBef>
                <a:spcPts val="100"/>
              </a:spcBef>
              <a:buFont typeface="Arial MT"/>
              <a:buChar char="•"/>
              <a:tabLst>
                <a:tab pos="299085" algn="l"/>
              </a:tabLst>
            </a:pPr>
            <a:r>
              <a:rPr lang="es-ES" dirty="0">
                <a:solidFill>
                  <a:schemeClr val="bg1">
                    <a:lumMod val="85000"/>
                  </a:schemeClr>
                </a:solidFill>
                <a:latin typeface="Tahoma"/>
                <a:cs typeface="Tahoma"/>
              </a:rPr>
              <a:t>Concepto: </a:t>
            </a:r>
            <a:r>
              <a:rPr lang="es-ES" dirty="0" err="1">
                <a:solidFill>
                  <a:schemeClr val="bg1">
                    <a:lumMod val="85000"/>
                  </a:schemeClr>
                </a:solidFill>
                <a:latin typeface="Tahoma"/>
                <a:cs typeface="Tahoma"/>
              </a:rPr>
              <a:t>Datificación</a:t>
            </a:r>
            <a:r>
              <a:rPr lang="es-ES" dirty="0">
                <a:solidFill>
                  <a:schemeClr val="bg1">
                    <a:lumMod val="85000"/>
                  </a:schemeClr>
                </a:solidFill>
                <a:latin typeface="Tahoma"/>
                <a:cs typeface="Tahoma"/>
              </a:rPr>
              <a:t> (</a:t>
            </a:r>
            <a:r>
              <a:rPr lang="es-ES" dirty="0" err="1">
                <a:solidFill>
                  <a:schemeClr val="bg1">
                    <a:lumMod val="85000"/>
                  </a:schemeClr>
                </a:solidFill>
                <a:latin typeface="Tahoma"/>
                <a:cs typeface="Tahoma"/>
              </a:rPr>
              <a:t>Datafication</a:t>
            </a:r>
            <a:r>
              <a:rPr lang="es-ES" dirty="0">
                <a:solidFill>
                  <a:schemeClr val="bg1">
                    <a:lumMod val="85000"/>
                  </a:schemeClr>
                </a:solidFill>
                <a:latin typeface="Tahoma"/>
                <a:cs typeface="Tahoma"/>
              </a:rPr>
              <a:t>). (2013 – “</a:t>
            </a:r>
            <a:r>
              <a:rPr lang="es-ES" dirty="0" err="1">
                <a:solidFill>
                  <a:schemeClr val="bg1">
                    <a:lumMod val="85000"/>
                  </a:schemeClr>
                </a:solidFill>
                <a:latin typeface="Tahoma"/>
                <a:cs typeface="Tahoma"/>
              </a:rPr>
              <a:t>The</a:t>
            </a:r>
            <a:r>
              <a:rPr lang="es-ES" dirty="0">
                <a:solidFill>
                  <a:schemeClr val="bg1">
                    <a:lumMod val="85000"/>
                  </a:schemeClr>
                </a:solidFill>
                <a:latin typeface="Tahoma"/>
                <a:cs typeface="Tahoma"/>
              </a:rPr>
              <a:t> </a:t>
            </a:r>
            <a:r>
              <a:rPr lang="es-ES" dirty="0" err="1">
                <a:solidFill>
                  <a:schemeClr val="bg1">
                    <a:lumMod val="85000"/>
                  </a:schemeClr>
                </a:solidFill>
                <a:latin typeface="Tahoma"/>
                <a:cs typeface="Tahoma"/>
              </a:rPr>
              <a:t>Rise</a:t>
            </a:r>
            <a:r>
              <a:rPr lang="es-ES" dirty="0">
                <a:solidFill>
                  <a:schemeClr val="bg1">
                    <a:lumMod val="85000"/>
                  </a:schemeClr>
                </a:solidFill>
                <a:latin typeface="Tahoma"/>
                <a:cs typeface="Tahoma"/>
              </a:rPr>
              <a:t> </a:t>
            </a:r>
            <a:r>
              <a:rPr lang="es-ES" dirty="0" err="1">
                <a:solidFill>
                  <a:schemeClr val="bg1">
                    <a:lumMod val="85000"/>
                  </a:schemeClr>
                </a:solidFill>
                <a:latin typeface="Tahoma"/>
                <a:cs typeface="Tahoma"/>
              </a:rPr>
              <a:t>of</a:t>
            </a:r>
            <a:r>
              <a:rPr lang="es-ES" dirty="0">
                <a:solidFill>
                  <a:schemeClr val="bg1">
                    <a:lumMod val="85000"/>
                  </a:schemeClr>
                </a:solidFill>
                <a:latin typeface="Tahoma"/>
                <a:cs typeface="Tahoma"/>
              </a:rPr>
              <a:t> Big Data”)</a:t>
            </a:r>
            <a:br>
              <a:rPr lang="es-ES" dirty="0">
                <a:solidFill>
                  <a:schemeClr val="bg1">
                    <a:lumMod val="85000"/>
                  </a:schemeClr>
                </a:solidFill>
                <a:latin typeface="Tahoma"/>
                <a:cs typeface="Tahoma"/>
              </a:rPr>
            </a:br>
            <a:r>
              <a:rPr lang="es-ES" dirty="0">
                <a:solidFill>
                  <a:schemeClr val="bg1">
                    <a:lumMod val="85000"/>
                  </a:schemeClr>
                </a:solidFill>
                <a:latin typeface="Tahoma"/>
                <a:cs typeface="Tahoma"/>
              </a:rPr>
              <a:t>“</a:t>
            </a:r>
            <a:r>
              <a:rPr lang="es-ES" i="1" dirty="0">
                <a:solidFill>
                  <a:schemeClr val="bg1">
                    <a:lumMod val="85000"/>
                  </a:schemeClr>
                </a:solidFill>
                <a:latin typeface="Tahoma"/>
                <a:cs typeface="Tahoma"/>
              </a:rPr>
              <a:t>El proceso de tomar todos los aspectos de nuestras vidas y convertirlos en datos para su posterior explotación.”</a:t>
            </a:r>
            <a:br>
              <a:rPr lang="es-ES" dirty="0">
                <a:solidFill>
                  <a:schemeClr val="bg1">
                    <a:lumMod val="85000"/>
                  </a:schemeClr>
                </a:solidFill>
                <a:latin typeface="Tahoma"/>
                <a:cs typeface="Tahoma"/>
              </a:rPr>
            </a:br>
            <a:endParaRPr lang="es-ES" dirty="0">
              <a:solidFill>
                <a:schemeClr val="bg1">
                  <a:lumMod val="85000"/>
                </a:schemeClr>
              </a:solidFill>
              <a:latin typeface="Tahoma"/>
              <a:cs typeface="Tahoma"/>
            </a:endParaRPr>
          </a:p>
          <a:p>
            <a:pPr marL="299085" indent="-286385">
              <a:lnSpc>
                <a:spcPct val="100000"/>
              </a:lnSpc>
              <a:spcBef>
                <a:spcPts val="100"/>
              </a:spcBef>
              <a:buFont typeface="Arial MT"/>
              <a:buChar char="•"/>
              <a:tabLst>
                <a:tab pos="299085" algn="l"/>
              </a:tabLst>
            </a:pPr>
            <a:r>
              <a:rPr lang="es-ES" dirty="0">
                <a:solidFill>
                  <a:schemeClr val="bg1">
                    <a:lumMod val="85000"/>
                  </a:schemeClr>
                </a:solidFill>
                <a:latin typeface="Tahoma"/>
                <a:cs typeface="Tahoma"/>
              </a:rPr>
              <a:t>Pregunta - ¿Qué aplicación de nuestro teléfono recopila datos?</a:t>
            </a:r>
          </a:p>
          <a:p>
            <a:pPr marL="299085" indent="-286385">
              <a:lnSpc>
                <a:spcPct val="100000"/>
              </a:lnSpc>
              <a:spcBef>
                <a:spcPts val="100"/>
              </a:spcBef>
              <a:buFont typeface="Arial MT"/>
              <a:buChar char="•"/>
              <a:tabLst>
                <a:tab pos="299085" algn="l"/>
              </a:tabLst>
            </a:pPr>
            <a:endParaRPr lang="es-ES" dirty="0">
              <a:solidFill>
                <a:schemeClr val="bg1">
                  <a:lumMod val="85000"/>
                </a:schemeClr>
              </a:solidFill>
              <a:latin typeface="Tahoma"/>
              <a:cs typeface="Tahoma"/>
            </a:endParaRPr>
          </a:p>
          <a:p>
            <a:pPr marL="299085" indent="-286385">
              <a:lnSpc>
                <a:spcPct val="100000"/>
              </a:lnSpc>
              <a:spcBef>
                <a:spcPts val="100"/>
              </a:spcBef>
              <a:buFont typeface="Arial MT"/>
              <a:buChar char="•"/>
              <a:tabLst>
                <a:tab pos="299085" algn="l"/>
              </a:tabLst>
            </a:pPr>
            <a:r>
              <a:rPr lang="es-ES" dirty="0">
                <a:solidFill>
                  <a:schemeClr val="bg1">
                    <a:lumMod val="85000"/>
                  </a:schemeClr>
                </a:solidFill>
                <a:latin typeface="Tahoma"/>
                <a:cs typeface="Tahoma"/>
              </a:rPr>
              <a:t>Por último, ¿Por qué en el </a:t>
            </a:r>
            <a:r>
              <a:rPr lang="es-ES" dirty="0" err="1">
                <a:solidFill>
                  <a:schemeClr val="bg1">
                    <a:lumMod val="85000"/>
                  </a:schemeClr>
                </a:solidFill>
                <a:latin typeface="Tahoma"/>
                <a:cs typeface="Tahoma"/>
              </a:rPr>
              <a:t>Product</a:t>
            </a:r>
            <a:r>
              <a:rPr lang="es-ES" dirty="0">
                <a:solidFill>
                  <a:schemeClr val="bg1">
                    <a:lumMod val="85000"/>
                  </a:schemeClr>
                </a:solidFill>
                <a:latin typeface="Tahoma"/>
                <a:cs typeface="Tahoma"/>
              </a:rPr>
              <a:t> Management? -&gt; ?</a:t>
            </a:r>
          </a:p>
        </p:txBody>
      </p:sp>
      <p:sp>
        <p:nvSpPr>
          <p:cNvPr id="9" name="object 9"/>
          <p:cNvSpPr txBox="1">
            <a:spLocks noGrp="1"/>
          </p:cNvSpPr>
          <p:nvPr>
            <p:ph type="sldNum" sz="quarter" idx="7"/>
          </p:nvPr>
        </p:nvSpPr>
        <p:spPr>
          <a:prstGeom prst="rect">
            <a:avLst/>
          </a:prstGeom>
        </p:spPr>
        <p:txBody>
          <a:bodyPr vert="horz" wrap="square" lIns="0" tIns="12700" rIns="0" bIns="0" rtlCol="0">
            <a:spAutoFit/>
          </a:bodyPr>
          <a:lstStyle/>
          <a:p>
            <a:pPr marL="80645">
              <a:lnSpc>
                <a:spcPct val="100000"/>
              </a:lnSpc>
              <a:spcBef>
                <a:spcPts val="100"/>
              </a:spcBef>
            </a:pPr>
            <a:fld id="{81D60167-4931-47E6-BA6A-407CBD079E47}" type="slidenum">
              <a:rPr spc="-50" dirty="0"/>
              <a:t>11</a:t>
            </a:fld>
            <a:endParaRPr spc="-50" dirty="0"/>
          </a:p>
        </p:txBody>
      </p:sp>
    </p:spTree>
    <p:extLst>
      <p:ext uri="{BB962C8B-B14F-4D97-AF65-F5344CB8AC3E}">
        <p14:creationId xmlns:p14="http://schemas.microsoft.com/office/powerpoint/2010/main" val="17886262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1771376" y="6365747"/>
            <a:ext cx="421005" cy="421005"/>
          </a:xfrm>
          <a:custGeom>
            <a:avLst/>
            <a:gdLst/>
            <a:ahLst/>
            <a:cxnLst/>
            <a:rect l="l" t="t" r="r" b="b"/>
            <a:pathLst>
              <a:path w="421004" h="421004">
                <a:moveTo>
                  <a:pt x="420624" y="0"/>
                </a:moveTo>
                <a:lnTo>
                  <a:pt x="0" y="0"/>
                </a:lnTo>
                <a:lnTo>
                  <a:pt x="0" y="420623"/>
                </a:lnTo>
                <a:lnTo>
                  <a:pt x="420624" y="420623"/>
                </a:lnTo>
                <a:lnTo>
                  <a:pt x="420624" y="0"/>
                </a:lnTo>
                <a:close/>
              </a:path>
            </a:pathLst>
          </a:custGeom>
          <a:solidFill>
            <a:srgbClr val="F1F1F1"/>
          </a:solidFill>
        </p:spPr>
        <p:txBody>
          <a:bodyPr wrap="square" lIns="0" tIns="0" rIns="0" bIns="0" rtlCol="0"/>
          <a:lstStyle/>
          <a:p>
            <a:endParaRPr/>
          </a:p>
        </p:txBody>
      </p:sp>
      <p:pic>
        <p:nvPicPr>
          <p:cNvPr id="3" name="object 3"/>
          <p:cNvPicPr/>
          <p:nvPr/>
        </p:nvPicPr>
        <p:blipFill>
          <a:blip r:embed="rId3" cstate="print"/>
          <a:stretch>
            <a:fillRect/>
          </a:stretch>
        </p:blipFill>
        <p:spPr>
          <a:xfrm>
            <a:off x="9325355" y="214905"/>
            <a:ext cx="2482559" cy="1485878"/>
          </a:xfrm>
          <a:prstGeom prst="rect">
            <a:avLst/>
          </a:prstGeom>
        </p:spPr>
      </p:pic>
      <p:sp>
        <p:nvSpPr>
          <p:cNvPr id="4" name="object 4"/>
          <p:cNvSpPr txBox="1">
            <a:spLocks noGrp="1"/>
          </p:cNvSpPr>
          <p:nvPr>
            <p:ph type="title"/>
          </p:nvPr>
        </p:nvSpPr>
        <p:spPr>
          <a:xfrm>
            <a:off x="546303" y="416128"/>
            <a:ext cx="7032625" cy="382156"/>
          </a:xfrm>
          <a:prstGeom prst="rect">
            <a:avLst/>
          </a:prstGeom>
        </p:spPr>
        <p:txBody>
          <a:bodyPr vert="horz" wrap="square" lIns="0" tIns="12700" rIns="0" bIns="0" rtlCol="0">
            <a:spAutoFit/>
          </a:bodyPr>
          <a:lstStyle/>
          <a:p>
            <a:pPr marL="12700">
              <a:lnSpc>
                <a:spcPct val="100000"/>
              </a:lnSpc>
              <a:spcBef>
                <a:spcPts val="100"/>
              </a:spcBef>
            </a:pPr>
            <a:r>
              <a:rPr lang="es-ES" spc="-140" dirty="0"/>
              <a:t>1. Introducción: Contexto</a:t>
            </a:r>
            <a:endParaRPr spc="-140" dirty="0"/>
          </a:p>
        </p:txBody>
      </p:sp>
      <p:sp>
        <p:nvSpPr>
          <p:cNvPr id="6" name="object 6"/>
          <p:cNvSpPr txBox="1"/>
          <p:nvPr/>
        </p:nvSpPr>
        <p:spPr>
          <a:xfrm>
            <a:off x="546302" y="1448561"/>
            <a:ext cx="8597697" cy="5139869"/>
          </a:xfrm>
          <a:prstGeom prst="rect">
            <a:avLst/>
          </a:prstGeom>
        </p:spPr>
        <p:txBody>
          <a:bodyPr vert="horz" wrap="square" lIns="0" tIns="12700" rIns="0" bIns="0" rtlCol="0">
            <a:spAutoFit/>
          </a:bodyPr>
          <a:lstStyle/>
          <a:p>
            <a:pPr marL="299085" indent="-286385">
              <a:lnSpc>
                <a:spcPct val="100000"/>
              </a:lnSpc>
              <a:spcBef>
                <a:spcPts val="100"/>
              </a:spcBef>
              <a:buFont typeface="Arial MT"/>
              <a:buChar char="•"/>
              <a:tabLst>
                <a:tab pos="299085" algn="l"/>
              </a:tabLst>
            </a:pPr>
            <a:r>
              <a:rPr lang="es-ES" dirty="0">
                <a:latin typeface="Tahoma"/>
                <a:cs typeface="Tahoma"/>
              </a:rPr>
              <a:t>Hemos ido escuchando en los distintos medios de acceso a la información la importancia de los datos.</a:t>
            </a:r>
          </a:p>
          <a:p>
            <a:pPr marL="299085" indent="-286385">
              <a:lnSpc>
                <a:spcPct val="100000"/>
              </a:lnSpc>
              <a:spcBef>
                <a:spcPts val="100"/>
              </a:spcBef>
              <a:buFont typeface="Arial MT"/>
              <a:buChar char="•"/>
              <a:tabLst>
                <a:tab pos="299085" algn="l"/>
              </a:tabLst>
            </a:pPr>
            <a:endParaRPr lang="es-ES" dirty="0">
              <a:latin typeface="Tahoma"/>
              <a:cs typeface="Tahoma"/>
            </a:endParaRPr>
          </a:p>
          <a:p>
            <a:pPr marL="299085" indent="-286385">
              <a:spcBef>
                <a:spcPts val="100"/>
              </a:spcBef>
              <a:buFont typeface="Arial MT"/>
              <a:buChar char="•"/>
              <a:tabLst>
                <a:tab pos="299085" algn="l"/>
              </a:tabLst>
            </a:pPr>
            <a:r>
              <a:rPr lang="es-ES" dirty="0">
                <a:latin typeface="Tahoma"/>
                <a:cs typeface="Tahoma"/>
              </a:rPr>
              <a:t>Las gerencias de datos o de explotación buscan ser “Data-</a:t>
            </a:r>
            <a:r>
              <a:rPr lang="es-ES" dirty="0" err="1">
                <a:latin typeface="Tahoma"/>
                <a:cs typeface="Tahoma"/>
              </a:rPr>
              <a:t>Driven</a:t>
            </a:r>
            <a:r>
              <a:rPr lang="es-ES" dirty="0">
                <a:latin typeface="Tahoma"/>
                <a:cs typeface="Tahoma"/>
              </a:rPr>
              <a:t>”.</a:t>
            </a:r>
          </a:p>
          <a:p>
            <a:pPr marL="299085" indent="-286385">
              <a:lnSpc>
                <a:spcPct val="100000"/>
              </a:lnSpc>
              <a:spcBef>
                <a:spcPts val="100"/>
              </a:spcBef>
              <a:buFont typeface="Arial MT"/>
              <a:buChar char="•"/>
              <a:tabLst>
                <a:tab pos="299085" algn="l"/>
              </a:tabLst>
            </a:pPr>
            <a:endParaRPr lang="es-ES" dirty="0">
              <a:latin typeface="Tahoma"/>
              <a:cs typeface="Tahoma"/>
            </a:endParaRPr>
          </a:p>
          <a:p>
            <a:pPr marL="299085" indent="-286385">
              <a:lnSpc>
                <a:spcPct val="100000"/>
              </a:lnSpc>
              <a:spcBef>
                <a:spcPts val="100"/>
              </a:spcBef>
              <a:buFont typeface="Arial MT"/>
              <a:buChar char="•"/>
              <a:tabLst>
                <a:tab pos="299085" algn="l"/>
              </a:tabLst>
            </a:pPr>
            <a:r>
              <a:rPr lang="es-ES" dirty="0">
                <a:latin typeface="Tahoma"/>
                <a:cs typeface="Tahoma"/>
              </a:rPr>
              <a:t>La transformación digital no es la evolución de los dispositivos, sino la integración de data inteligente en todo lo que hacemos. </a:t>
            </a:r>
          </a:p>
          <a:p>
            <a:pPr marL="12700">
              <a:lnSpc>
                <a:spcPct val="100000"/>
              </a:lnSpc>
              <a:spcBef>
                <a:spcPts val="100"/>
              </a:spcBef>
              <a:tabLst>
                <a:tab pos="299085" algn="l"/>
              </a:tabLst>
            </a:pPr>
            <a:endParaRPr lang="es-ES" dirty="0">
              <a:solidFill>
                <a:schemeClr val="bg1">
                  <a:lumMod val="85000"/>
                </a:schemeClr>
              </a:solidFill>
              <a:latin typeface="Tahoma"/>
              <a:cs typeface="Tahoma"/>
            </a:endParaRPr>
          </a:p>
          <a:p>
            <a:pPr marL="299085" indent="-286385">
              <a:lnSpc>
                <a:spcPct val="100000"/>
              </a:lnSpc>
              <a:spcBef>
                <a:spcPts val="100"/>
              </a:spcBef>
              <a:buFont typeface="Arial MT"/>
              <a:buChar char="•"/>
              <a:tabLst>
                <a:tab pos="299085" algn="l"/>
              </a:tabLst>
            </a:pPr>
            <a:r>
              <a:rPr lang="es-ES" dirty="0">
                <a:latin typeface="Tahoma"/>
                <a:cs typeface="Tahoma"/>
              </a:rPr>
              <a:t>¿Por qué ahora? Estamos inmersos en una realidad que está en constante contacto con datos.</a:t>
            </a:r>
          </a:p>
          <a:p>
            <a:pPr marL="299085" indent="-286385">
              <a:lnSpc>
                <a:spcPct val="100000"/>
              </a:lnSpc>
              <a:spcBef>
                <a:spcPts val="100"/>
              </a:spcBef>
              <a:buFont typeface="Arial MT"/>
              <a:buChar char="•"/>
              <a:tabLst>
                <a:tab pos="299085" algn="l"/>
              </a:tabLst>
            </a:pPr>
            <a:endParaRPr lang="es-ES" dirty="0">
              <a:solidFill>
                <a:schemeClr val="bg1">
                  <a:lumMod val="85000"/>
                </a:schemeClr>
              </a:solidFill>
              <a:latin typeface="Tahoma"/>
              <a:cs typeface="Tahoma"/>
            </a:endParaRPr>
          </a:p>
          <a:p>
            <a:pPr marL="299085" indent="-286385">
              <a:spcBef>
                <a:spcPts val="100"/>
              </a:spcBef>
              <a:buFont typeface="Arial MT"/>
              <a:buChar char="•"/>
              <a:tabLst>
                <a:tab pos="299085" algn="l"/>
              </a:tabLst>
            </a:pPr>
            <a:r>
              <a:rPr lang="es-ES" dirty="0">
                <a:solidFill>
                  <a:schemeClr val="bg1">
                    <a:lumMod val="85000"/>
                  </a:schemeClr>
                </a:solidFill>
                <a:latin typeface="Tahoma"/>
                <a:cs typeface="Tahoma"/>
              </a:rPr>
              <a:t>Concepto: </a:t>
            </a:r>
            <a:r>
              <a:rPr lang="es-ES" dirty="0" err="1">
                <a:solidFill>
                  <a:schemeClr val="bg1">
                    <a:lumMod val="85000"/>
                  </a:schemeClr>
                </a:solidFill>
                <a:latin typeface="Tahoma"/>
                <a:cs typeface="Tahoma"/>
              </a:rPr>
              <a:t>Datificación</a:t>
            </a:r>
            <a:r>
              <a:rPr lang="es-ES" dirty="0">
                <a:solidFill>
                  <a:schemeClr val="bg1">
                    <a:lumMod val="85000"/>
                  </a:schemeClr>
                </a:solidFill>
                <a:latin typeface="Tahoma"/>
                <a:cs typeface="Tahoma"/>
              </a:rPr>
              <a:t> (</a:t>
            </a:r>
            <a:r>
              <a:rPr lang="es-ES" dirty="0" err="1">
                <a:solidFill>
                  <a:schemeClr val="bg1">
                    <a:lumMod val="85000"/>
                  </a:schemeClr>
                </a:solidFill>
                <a:latin typeface="Tahoma"/>
                <a:cs typeface="Tahoma"/>
              </a:rPr>
              <a:t>Datafication</a:t>
            </a:r>
            <a:r>
              <a:rPr lang="es-ES" dirty="0">
                <a:solidFill>
                  <a:schemeClr val="bg1">
                    <a:lumMod val="85000"/>
                  </a:schemeClr>
                </a:solidFill>
                <a:latin typeface="Tahoma"/>
                <a:cs typeface="Tahoma"/>
              </a:rPr>
              <a:t>). (2013 – “</a:t>
            </a:r>
            <a:r>
              <a:rPr lang="es-ES" dirty="0" err="1">
                <a:solidFill>
                  <a:schemeClr val="bg1">
                    <a:lumMod val="85000"/>
                  </a:schemeClr>
                </a:solidFill>
                <a:latin typeface="Tahoma"/>
                <a:cs typeface="Tahoma"/>
              </a:rPr>
              <a:t>The</a:t>
            </a:r>
            <a:r>
              <a:rPr lang="es-ES" dirty="0">
                <a:solidFill>
                  <a:schemeClr val="bg1">
                    <a:lumMod val="85000"/>
                  </a:schemeClr>
                </a:solidFill>
                <a:latin typeface="Tahoma"/>
                <a:cs typeface="Tahoma"/>
              </a:rPr>
              <a:t> </a:t>
            </a:r>
            <a:r>
              <a:rPr lang="es-ES" dirty="0" err="1">
                <a:solidFill>
                  <a:schemeClr val="bg1">
                    <a:lumMod val="85000"/>
                  </a:schemeClr>
                </a:solidFill>
                <a:latin typeface="Tahoma"/>
                <a:cs typeface="Tahoma"/>
              </a:rPr>
              <a:t>Rise</a:t>
            </a:r>
            <a:r>
              <a:rPr lang="es-ES" dirty="0">
                <a:solidFill>
                  <a:schemeClr val="bg1">
                    <a:lumMod val="85000"/>
                  </a:schemeClr>
                </a:solidFill>
                <a:latin typeface="Tahoma"/>
                <a:cs typeface="Tahoma"/>
              </a:rPr>
              <a:t> </a:t>
            </a:r>
            <a:r>
              <a:rPr lang="es-ES" dirty="0" err="1">
                <a:solidFill>
                  <a:schemeClr val="bg1">
                    <a:lumMod val="85000"/>
                  </a:schemeClr>
                </a:solidFill>
                <a:latin typeface="Tahoma"/>
                <a:cs typeface="Tahoma"/>
              </a:rPr>
              <a:t>of</a:t>
            </a:r>
            <a:r>
              <a:rPr lang="es-ES" dirty="0">
                <a:solidFill>
                  <a:schemeClr val="bg1">
                    <a:lumMod val="85000"/>
                  </a:schemeClr>
                </a:solidFill>
                <a:latin typeface="Tahoma"/>
                <a:cs typeface="Tahoma"/>
              </a:rPr>
              <a:t> Big Data”)</a:t>
            </a:r>
            <a:br>
              <a:rPr lang="es-ES" dirty="0">
                <a:solidFill>
                  <a:schemeClr val="bg1">
                    <a:lumMod val="85000"/>
                  </a:schemeClr>
                </a:solidFill>
                <a:latin typeface="Tahoma"/>
                <a:cs typeface="Tahoma"/>
              </a:rPr>
            </a:br>
            <a:r>
              <a:rPr lang="es-ES" dirty="0">
                <a:solidFill>
                  <a:schemeClr val="bg1">
                    <a:lumMod val="85000"/>
                  </a:schemeClr>
                </a:solidFill>
                <a:latin typeface="Tahoma"/>
                <a:cs typeface="Tahoma"/>
              </a:rPr>
              <a:t>“</a:t>
            </a:r>
            <a:r>
              <a:rPr lang="es-ES" i="1" dirty="0">
                <a:solidFill>
                  <a:schemeClr val="bg1">
                    <a:lumMod val="85000"/>
                  </a:schemeClr>
                </a:solidFill>
                <a:latin typeface="Tahoma"/>
                <a:cs typeface="Tahoma"/>
              </a:rPr>
              <a:t>El proceso de tomar todos los aspectos de nuestras vidas y convertirlos en datos para su posterior explotación.”</a:t>
            </a:r>
            <a:br>
              <a:rPr lang="es-ES" dirty="0">
                <a:solidFill>
                  <a:schemeClr val="bg1">
                    <a:lumMod val="85000"/>
                  </a:schemeClr>
                </a:solidFill>
                <a:latin typeface="Tahoma"/>
                <a:cs typeface="Tahoma"/>
              </a:rPr>
            </a:br>
            <a:endParaRPr lang="es-ES" dirty="0">
              <a:solidFill>
                <a:schemeClr val="bg1">
                  <a:lumMod val="85000"/>
                </a:schemeClr>
              </a:solidFill>
              <a:latin typeface="Tahoma"/>
              <a:cs typeface="Tahoma"/>
            </a:endParaRPr>
          </a:p>
          <a:p>
            <a:pPr marL="299085" indent="-286385">
              <a:lnSpc>
                <a:spcPct val="100000"/>
              </a:lnSpc>
              <a:spcBef>
                <a:spcPts val="100"/>
              </a:spcBef>
              <a:buFont typeface="Arial MT"/>
              <a:buChar char="•"/>
              <a:tabLst>
                <a:tab pos="299085" algn="l"/>
              </a:tabLst>
            </a:pPr>
            <a:r>
              <a:rPr lang="es-ES" dirty="0">
                <a:solidFill>
                  <a:schemeClr val="bg1">
                    <a:lumMod val="85000"/>
                  </a:schemeClr>
                </a:solidFill>
                <a:latin typeface="Tahoma"/>
                <a:cs typeface="Tahoma"/>
              </a:rPr>
              <a:t>Pregunta - ¿Qué aplicación de nuestro teléfono recopila datos?</a:t>
            </a:r>
          </a:p>
          <a:p>
            <a:pPr marL="299085" indent="-286385">
              <a:lnSpc>
                <a:spcPct val="100000"/>
              </a:lnSpc>
              <a:spcBef>
                <a:spcPts val="100"/>
              </a:spcBef>
              <a:buFont typeface="Arial MT"/>
              <a:buChar char="•"/>
              <a:tabLst>
                <a:tab pos="299085" algn="l"/>
              </a:tabLst>
            </a:pPr>
            <a:endParaRPr lang="es-ES" dirty="0">
              <a:solidFill>
                <a:schemeClr val="bg1">
                  <a:lumMod val="85000"/>
                </a:schemeClr>
              </a:solidFill>
              <a:latin typeface="Tahoma"/>
              <a:cs typeface="Tahoma"/>
            </a:endParaRPr>
          </a:p>
          <a:p>
            <a:pPr marL="299085" indent="-286385">
              <a:lnSpc>
                <a:spcPct val="100000"/>
              </a:lnSpc>
              <a:spcBef>
                <a:spcPts val="100"/>
              </a:spcBef>
              <a:buFont typeface="Arial MT"/>
              <a:buChar char="•"/>
              <a:tabLst>
                <a:tab pos="299085" algn="l"/>
              </a:tabLst>
            </a:pPr>
            <a:r>
              <a:rPr lang="es-ES" dirty="0">
                <a:solidFill>
                  <a:schemeClr val="bg1">
                    <a:lumMod val="85000"/>
                  </a:schemeClr>
                </a:solidFill>
                <a:latin typeface="Tahoma"/>
                <a:cs typeface="Tahoma"/>
              </a:rPr>
              <a:t>Por último, ¿Por qué en el </a:t>
            </a:r>
            <a:r>
              <a:rPr lang="es-ES" dirty="0" err="1">
                <a:solidFill>
                  <a:schemeClr val="bg1">
                    <a:lumMod val="85000"/>
                  </a:schemeClr>
                </a:solidFill>
                <a:latin typeface="Tahoma"/>
                <a:cs typeface="Tahoma"/>
              </a:rPr>
              <a:t>Product</a:t>
            </a:r>
            <a:r>
              <a:rPr lang="es-ES" dirty="0">
                <a:solidFill>
                  <a:schemeClr val="bg1">
                    <a:lumMod val="85000"/>
                  </a:schemeClr>
                </a:solidFill>
                <a:latin typeface="Tahoma"/>
                <a:cs typeface="Tahoma"/>
              </a:rPr>
              <a:t> Management? -&gt; ?</a:t>
            </a:r>
          </a:p>
        </p:txBody>
      </p:sp>
      <p:sp>
        <p:nvSpPr>
          <p:cNvPr id="9" name="object 9"/>
          <p:cNvSpPr txBox="1">
            <a:spLocks noGrp="1"/>
          </p:cNvSpPr>
          <p:nvPr>
            <p:ph type="sldNum" sz="quarter" idx="7"/>
          </p:nvPr>
        </p:nvSpPr>
        <p:spPr>
          <a:prstGeom prst="rect">
            <a:avLst/>
          </a:prstGeom>
        </p:spPr>
        <p:txBody>
          <a:bodyPr vert="horz" wrap="square" lIns="0" tIns="12700" rIns="0" bIns="0" rtlCol="0">
            <a:spAutoFit/>
          </a:bodyPr>
          <a:lstStyle/>
          <a:p>
            <a:pPr marL="80645">
              <a:lnSpc>
                <a:spcPct val="100000"/>
              </a:lnSpc>
              <a:spcBef>
                <a:spcPts val="100"/>
              </a:spcBef>
            </a:pPr>
            <a:fld id="{81D60167-4931-47E6-BA6A-407CBD079E47}" type="slidenum">
              <a:rPr spc="-50" dirty="0"/>
              <a:t>12</a:t>
            </a:fld>
            <a:endParaRPr spc="-50" dirty="0"/>
          </a:p>
        </p:txBody>
      </p:sp>
    </p:spTree>
    <p:extLst>
      <p:ext uri="{BB962C8B-B14F-4D97-AF65-F5344CB8AC3E}">
        <p14:creationId xmlns:p14="http://schemas.microsoft.com/office/powerpoint/2010/main" val="33448396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1771376" y="6365747"/>
            <a:ext cx="421005" cy="421005"/>
          </a:xfrm>
          <a:custGeom>
            <a:avLst/>
            <a:gdLst/>
            <a:ahLst/>
            <a:cxnLst/>
            <a:rect l="l" t="t" r="r" b="b"/>
            <a:pathLst>
              <a:path w="421004" h="421004">
                <a:moveTo>
                  <a:pt x="420624" y="0"/>
                </a:moveTo>
                <a:lnTo>
                  <a:pt x="0" y="0"/>
                </a:lnTo>
                <a:lnTo>
                  <a:pt x="0" y="420623"/>
                </a:lnTo>
                <a:lnTo>
                  <a:pt x="420624" y="420623"/>
                </a:lnTo>
                <a:lnTo>
                  <a:pt x="420624" y="0"/>
                </a:lnTo>
                <a:close/>
              </a:path>
            </a:pathLst>
          </a:custGeom>
          <a:solidFill>
            <a:srgbClr val="F1F1F1"/>
          </a:solidFill>
        </p:spPr>
        <p:txBody>
          <a:bodyPr wrap="square" lIns="0" tIns="0" rIns="0" bIns="0" rtlCol="0"/>
          <a:lstStyle/>
          <a:p>
            <a:endParaRPr/>
          </a:p>
        </p:txBody>
      </p:sp>
      <p:pic>
        <p:nvPicPr>
          <p:cNvPr id="3" name="object 3"/>
          <p:cNvPicPr/>
          <p:nvPr/>
        </p:nvPicPr>
        <p:blipFill>
          <a:blip r:embed="rId3" cstate="print"/>
          <a:stretch>
            <a:fillRect/>
          </a:stretch>
        </p:blipFill>
        <p:spPr>
          <a:xfrm>
            <a:off x="9325355" y="214905"/>
            <a:ext cx="2482559" cy="1485878"/>
          </a:xfrm>
          <a:prstGeom prst="rect">
            <a:avLst/>
          </a:prstGeom>
        </p:spPr>
      </p:pic>
      <p:sp>
        <p:nvSpPr>
          <p:cNvPr id="4" name="object 4"/>
          <p:cNvSpPr txBox="1">
            <a:spLocks noGrp="1"/>
          </p:cNvSpPr>
          <p:nvPr>
            <p:ph type="title"/>
          </p:nvPr>
        </p:nvSpPr>
        <p:spPr>
          <a:xfrm>
            <a:off x="546303" y="416128"/>
            <a:ext cx="7032625" cy="382156"/>
          </a:xfrm>
          <a:prstGeom prst="rect">
            <a:avLst/>
          </a:prstGeom>
        </p:spPr>
        <p:txBody>
          <a:bodyPr vert="horz" wrap="square" lIns="0" tIns="12700" rIns="0" bIns="0" rtlCol="0">
            <a:spAutoFit/>
          </a:bodyPr>
          <a:lstStyle/>
          <a:p>
            <a:pPr marL="12700">
              <a:lnSpc>
                <a:spcPct val="100000"/>
              </a:lnSpc>
              <a:spcBef>
                <a:spcPts val="100"/>
              </a:spcBef>
            </a:pPr>
            <a:r>
              <a:rPr lang="es-ES" spc="-140" dirty="0"/>
              <a:t>1. Introducción: Contexto</a:t>
            </a:r>
            <a:endParaRPr spc="-140" dirty="0"/>
          </a:p>
        </p:txBody>
      </p:sp>
      <p:sp>
        <p:nvSpPr>
          <p:cNvPr id="6" name="object 6"/>
          <p:cNvSpPr txBox="1"/>
          <p:nvPr/>
        </p:nvSpPr>
        <p:spPr>
          <a:xfrm>
            <a:off x="546302" y="1448561"/>
            <a:ext cx="8597697" cy="4585871"/>
          </a:xfrm>
          <a:prstGeom prst="rect">
            <a:avLst/>
          </a:prstGeom>
        </p:spPr>
        <p:txBody>
          <a:bodyPr vert="horz" wrap="square" lIns="0" tIns="12700" rIns="0" bIns="0" rtlCol="0">
            <a:spAutoFit/>
          </a:bodyPr>
          <a:lstStyle/>
          <a:p>
            <a:pPr marL="299085" indent="-286385">
              <a:lnSpc>
                <a:spcPct val="100000"/>
              </a:lnSpc>
              <a:spcBef>
                <a:spcPts val="100"/>
              </a:spcBef>
              <a:buFont typeface="Arial MT"/>
              <a:buChar char="•"/>
              <a:tabLst>
                <a:tab pos="299085" algn="l"/>
              </a:tabLst>
            </a:pPr>
            <a:r>
              <a:rPr lang="es-ES" dirty="0">
                <a:latin typeface="Tahoma"/>
                <a:cs typeface="Tahoma"/>
              </a:rPr>
              <a:t>Hemos ido escuchando en los distintos medios de acceso a la información la importancia de los datos.</a:t>
            </a:r>
          </a:p>
          <a:p>
            <a:pPr marL="299085" indent="-286385">
              <a:lnSpc>
                <a:spcPct val="100000"/>
              </a:lnSpc>
              <a:spcBef>
                <a:spcPts val="100"/>
              </a:spcBef>
              <a:buFont typeface="Arial MT"/>
              <a:buChar char="•"/>
              <a:tabLst>
                <a:tab pos="299085" algn="l"/>
              </a:tabLst>
            </a:pPr>
            <a:endParaRPr lang="es-ES" dirty="0">
              <a:latin typeface="Tahoma"/>
              <a:cs typeface="Tahoma"/>
            </a:endParaRPr>
          </a:p>
          <a:p>
            <a:pPr marL="299085" indent="-286385">
              <a:spcBef>
                <a:spcPts val="100"/>
              </a:spcBef>
              <a:buFont typeface="Arial MT"/>
              <a:buChar char="•"/>
              <a:tabLst>
                <a:tab pos="299085" algn="l"/>
              </a:tabLst>
            </a:pPr>
            <a:r>
              <a:rPr lang="es-ES" dirty="0">
                <a:latin typeface="Tahoma"/>
                <a:cs typeface="Tahoma"/>
              </a:rPr>
              <a:t>Las gerencias de datos o de explotación buscan ser “Data-</a:t>
            </a:r>
            <a:r>
              <a:rPr lang="es-ES" dirty="0" err="1">
                <a:latin typeface="Tahoma"/>
                <a:cs typeface="Tahoma"/>
              </a:rPr>
              <a:t>Driven</a:t>
            </a:r>
            <a:r>
              <a:rPr lang="es-ES" dirty="0">
                <a:latin typeface="Tahoma"/>
                <a:cs typeface="Tahoma"/>
              </a:rPr>
              <a:t>”.</a:t>
            </a:r>
          </a:p>
          <a:p>
            <a:pPr marL="299085" indent="-286385">
              <a:lnSpc>
                <a:spcPct val="100000"/>
              </a:lnSpc>
              <a:spcBef>
                <a:spcPts val="100"/>
              </a:spcBef>
              <a:buFont typeface="Arial MT"/>
              <a:buChar char="•"/>
              <a:tabLst>
                <a:tab pos="299085" algn="l"/>
              </a:tabLst>
            </a:pPr>
            <a:endParaRPr lang="es-ES" dirty="0">
              <a:latin typeface="Tahoma"/>
              <a:cs typeface="Tahoma"/>
            </a:endParaRPr>
          </a:p>
          <a:p>
            <a:pPr marL="299085" indent="-286385">
              <a:lnSpc>
                <a:spcPct val="100000"/>
              </a:lnSpc>
              <a:spcBef>
                <a:spcPts val="100"/>
              </a:spcBef>
              <a:buFont typeface="Arial MT"/>
              <a:buChar char="•"/>
              <a:tabLst>
                <a:tab pos="299085" algn="l"/>
              </a:tabLst>
            </a:pPr>
            <a:r>
              <a:rPr lang="es-ES" dirty="0">
                <a:latin typeface="Tahoma"/>
                <a:cs typeface="Tahoma"/>
              </a:rPr>
              <a:t>La transformación digital no es la evolución de los dispositivos, sino la integración de data inteligente en todo lo que hacemos. </a:t>
            </a:r>
          </a:p>
          <a:p>
            <a:pPr marL="12700">
              <a:lnSpc>
                <a:spcPct val="100000"/>
              </a:lnSpc>
              <a:spcBef>
                <a:spcPts val="100"/>
              </a:spcBef>
              <a:tabLst>
                <a:tab pos="299085" algn="l"/>
              </a:tabLst>
            </a:pPr>
            <a:endParaRPr lang="es-ES" dirty="0">
              <a:solidFill>
                <a:schemeClr val="bg1">
                  <a:lumMod val="85000"/>
                </a:schemeClr>
              </a:solidFill>
              <a:latin typeface="Tahoma"/>
              <a:cs typeface="Tahoma"/>
            </a:endParaRPr>
          </a:p>
          <a:p>
            <a:pPr marL="299085" indent="-286385">
              <a:lnSpc>
                <a:spcPct val="100000"/>
              </a:lnSpc>
              <a:spcBef>
                <a:spcPts val="100"/>
              </a:spcBef>
              <a:buFont typeface="Arial MT"/>
              <a:buChar char="•"/>
              <a:tabLst>
                <a:tab pos="299085" algn="l"/>
              </a:tabLst>
            </a:pPr>
            <a:r>
              <a:rPr lang="es-ES" dirty="0">
                <a:latin typeface="Tahoma"/>
                <a:cs typeface="Tahoma"/>
              </a:rPr>
              <a:t>¿Por qué ahora? Estamos inmersos en una realidad que está en constante contacto con datos.</a:t>
            </a:r>
          </a:p>
          <a:p>
            <a:pPr marL="299085" indent="-286385">
              <a:lnSpc>
                <a:spcPct val="100000"/>
              </a:lnSpc>
              <a:spcBef>
                <a:spcPts val="100"/>
              </a:spcBef>
              <a:buFont typeface="Arial MT"/>
              <a:buChar char="•"/>
              <a:tabLst>
                <a:tab pos="299085" algn="l"/>
              </a:tabLst>
            </a:pPr>
            <a:endParaRPr lang="es-ES" dirty="0">
              <a:solidFill>
                <a:schemeClr val="bg1">
                  <a:lumMod val="85000"/>
                </a:schemeClr>
              </a:solidFill>
              <a:latin typeface="Tahoma"/>
              <a:cs typeface="Tahoma"/>
            </a:endParaRPr>
          </a:p>
          <a:p>
            <a:pPr marL="299085" indent="-286385">
              <a:spcBef>
                <a:spcPts val="100"/>
              </a:spcBef>
              <a:buFont typeface="Arial MT"/>
              <a:buChar char="•"/>
              <a:tabLst>
                <a:tab pos="299085" algn="l"/>
              </a:tabLst>
            </a:pPr>
            <a:r>
              <a:rPr lang="es-ES" dirty="0">
                <a:latin typeface="Tahoma"/>
                <a:cs typeface="Tahoma"/>
              </a:rPr>
              <a:t>Concepto: </a:t>
            </a:r>
            <a:r>
              <a:rPr lang="es-ES" dirty="0" err="1">
                <a:latin typeface="Tahoma"/>
                <a:cs typeface="Tahoma"/>
              </a:rPr>
              <a:t>Datificación</a:t>
            </a:r>
            <a:r>
              <a:rPr lang="es-ES" dirty="0">
                <a:latin typeface="Tahoma"/>
                <a:cs typeface="Tahoma"/>
              </a:rPr>
              <a:t> (</a:t>
            </a:r>
            <a:r>
              <a:rPr lang="es-ES" dirty="0" err="1">
                <a:latin typeface="Tahoma"/>
                <a:cs typeface="Tahoma"/>
              </a:rPr>
              <a:t>Datafication</a:t>
            </a:r>
            <a:r>
              <a:rPr lang="es-ES" dirty="0">
                <a:latin typeface="Tahoma"/>
                <a:cs typeface="Tahoma"/>
              </a:rPr>
              <a:t>).</a:t>
            </a:r>
            <a:br>
              <a:rPr lang="es-ES" dirty="0">
                <a:solidFill>
                  <a:schemeClr val="bg1">
                    <a:lumMod val="85000"/>
                  </a:schemeClr>
                </a:solidFill>
                <a:latin typeface="Tahoma"/>
                <a:cs typeface="Tahoma"/>
              </a:rPr>
            </a:br>
            <a:endParaRPr lang="es-ES" dirty="0">
              <a:solidFill>
                <a:schemeClr val="bg1">
                  <a:lumMod val="85000"/>
                </a:schemeClr>
              </a:solidFill>
              <a:latin typeface="Tahoma"/>
              <a:cs typeface="Tahoma"/>
            </a:endParaRPr>
          </a:p>
          <a:p>
            <a:pPr marL="299085" indent="-286385">
              <a:lnSpc>
                <a:spcPct val="100000"/>
              </a:lnSpc>
              <a:spcBef>
                <a:spcPts val="100"/>
              </a:spcBef>
              <a:buFont typeface="Arial MT"/>
              <a:buChar char="•"/>
              <a:tabLst>
                <a:tab pos="299085" algn="l"/>
              </a:tabLst>
            </a:pPr>
            <a:r>
              <a:rPr lang="es-ES" dirty="0">
                <a:solidFill>
                  <a:schemeClr val="bg1">
                    <a:lumMod val="85000"/>
                  </a:schemeClr>
                </a:solidFill>
                <a:latin typeface="Tahoma"/>
                <a:cs typeface="Tahoma"/>
              </a:rPr>
              <a:t>Pregunta - ¿Qué aplicación de nuestro teléfono recopila datos?</a:t>
            </a:r>
          </a:p>
          <a:p>
            <a:pPr marL="299085" indent="-286385">
              <a:lnSpc>
                <a:spcPct val="100000"/>
              </a:lnSpc>
              <a:spcBef>
                <a:spcPts val="100"/>
              </a:spcBef>
              <a:buFont typeface="Arial MT"/>
              <a:buChar char="•"/>
              <a:tabLst>
                <a:tab pos="299085" algn="l"/>
              </a:tabLst>
            </a:pPr>
            <a:endParaRPr lang="es-ES" dirty="0">
              <a:solidFill>
                <a:schemeClr val="bg1">
                  <a:lumMod val="85000"/>
                </a:schemeClr>
              </a:solidFill>
              <a:latin typeface="Tahoma"/>
              <a:cs typeface="Tahoma"/>
            </a:endParaRPr>
          </a:p>
          <a:p>
            <a:pPr marL="299085" indent="-286385">
              <a:lnSpc>
                <a:spcPct val="100000"/>
              </a:lnSpc>
              <a:spcBef>
                <a:spcPts val="100"/>
              </a:spcBef>
              <a:buFont typeface="Arial MT"/>
              <a:buChar char="•"/>
              <a:tabLst>
                <a:tab pos="299085" algn="l"/>
              </a:tabLst>
            </a:pPr>
            <a:r>
              <a:rPr lang="es-ES" dirty="0">
                <a:solidFill>
                  <a:schemeClr val="bg1">
                    <a:lumMod val="85000"/>
                  </a:schemeClr>
                </a:solidFill>
                <a:latin typeface="Tahoma"/>
                <a:cs typeface="Tahoma"/>
              </a:rPr>
              <a:t>Por último, ¿Por qué en el </a:t>
            </a:r>
            <a:r>
              <a:rPr lang="es-ES" dirty="0" err="1">
                <a:solidFill>
                  <a:schemeClr val="bg1">
                    <a:lumMod val="85000"/>
                  </a:schemeClr>
                </a:solidFill>
                <a:latin typeface="Tahoma"/>
                <a:cs typeface="Tahoma"/>
              </a:rPr>
              <a:t>Product</a:t>
            </a:r>
            <a:r>
              <a:rPr lang="es-ES" dirty="0">
                <a:solidFill>
                  <a:schemeClr val="bg1">
                    <a:lumMod val="85000"/>
                  </a:schemeClr>
                </a:solidFill>
                <a:latin typeface="Tahoma"/>
                <a:cs typeface="Tahoma"/>
              </a:rPr>
              <a:t> Management? -&gt; ?</a:t>
            </a:r>
          </a:p>
        </p:txBody>
      </p:sp>
      <p:sp>
        <p:nvSpPr>
          <p:cNvPr id="9" name="object 9"/>
          <p:cNvSpPr txBox="1">
            <a:spLocks noGrp="1"/>
          </p:cNvSpPr>
          <p:nvPr>
            <p:ph type="sldNum" sz="quarter" idx="7"/>
          </p:nvPr>
        </p:nvSpPr>
        <p:spPr>
          <a:prstGeom prst="rect">
            <a:avLst/>
          </a:prstGeom>
        </p:spPr>
        <p:txBody>
          <a:bodyPr vert="horz" wrap="square" lIns="0" tIns="12700" rIns="0" bIns="0" rtlCol="0">
            <a:spAutoFit/>
          </a:bodyPr>
          <a:lstStyle/>
          <a:p>
            <a:pPr marL="80645">
              <a:lnSpc>
                <a:spcPct val="100000"/>
              </a:lnSpc>
              <a:spcBef>
                <a:spcPts val="100"/>
              </a:spcBef>
            </a:pPr>
            <a:fld id="{81D60167-4931-47E6-BA6A-407CBD079E47}" type="slidenum">
              <a:rPr spc="-50" dirty="0"/>
              <a:t>13</a:t>
            </a:fld>
            <a:endParaRPr spc="-50" dirty="0"/>
          </a:p>
        </p:txBody>
      </p:sp>
    </p:spTree>
    <p:extLst>
      <p:ext uri="{BB962C8B-B14F-4D97-AF65-F5344CB8AC3E}">
        <p14:creationId xmlns:p14="http://schemas.microsoft.com/office/powerpoint/2010/main" val="6921478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1771376" y="6365747"/>
            <a:ext cx="421005" cy="421005"/>
          </a:xfrm>
          <a:custGeom>
            <a:avLst/>
            <a:gdLst/>
            <a:ahLst/>
            <a:cxnLst/>
            <a:rect l="l" t="t" r="r" b="b"/>
            <a:pathLst>
              <a:path w="421004" h="421004">
                <a:moveTo>
                  <a:pt x="420624" y="0"/>
                </a:moveTo>
                <a:lnTo>
                  <a:pt x="0" y="0"/>
                </a:lnTo>
                <a:lnTo>
                  <a:pt x="0" y="420623"/>
                </a:lnTo>
                <a:lnTo>
                  <a:pt x="420624" y="420623"/>
                </a:lnTo>
                <a:lnTo>
                  <a:pt x="420624" y="0"/>
                </a:lnTo>
                <a:close/>
              </a:path>
            </a:pathLst>
          </a:custGeom>
          <a:solidFill>
            <a:srgbClr val="F1F1F1"/>
          </a:solidFill>
        </p:spPr>
        <p:txBody>
          <a:bodyPr wrap="square" lIns="0" tIns="0" rIns="0" bIns="0" rtlCol="0"/>
          <a:lstStyle/>
          <a:p>
            <a:endParaRPr/>
          </a:p>
        </p:txBody>
      </p:sp>
      <p:pic>
        <p:nvPicPr>
          <p:cNvPr id="3" name="object 3"/>
          <p:cNvPicPr/>
          <p:nvPr/>
        </p:nvPicPr>
        <p:blipFill>
          <a:blip r:embed="rId3" cstate="print"/>
          <a:stretch>
            <a:fillRect/>
          </a:stretch>
        </p:blipFill>
        <p:spPr>
          <a:xfrm>
            <a:off x="9325355" y="214905"/>
            <a:ext cx="2482559" cy="1485878"/>
          </a:xfrm>
          <a:prstGeom prst="rect">
            <a:avLst/>
          </a:prstGeom>
        </p:spPr>
      </p:pic>
      <p:sp>
        <p:nvSpPr>
          <p:cNvPr id="4" name="object 4"/>
          <p:cNvSpPr txBox="1">
            <a:spLocks noGrp="1"/>
          </p:cNvSpPr>
          <p:nvPr>
            <p:ph type="title"/>
          </p:nvPr>
        </p:nvSpPr>
        <p:spPr>
          <a:xfrm>
            <a:off x="546303" y="416128"/>
            <a:ext cx="7032625" cy="382156"/>
          </a:xfrm>
          <a:prstGeom prst="rect">
            <a:avLst/>
          </a:prstGeom>
        </p:spPr>
        <p:txBody>
          <a:bodyPr vert="horz" wrap="square" lIns="0" tIns="12700" rIns="0" bIns="0" rtlCol="0">
            <a:spAutoFit/>
          </a:bodyPr>
          <a:lstStyle/>
          <a:p>
            <a:pPr marL="12700">
              <a:lnSpc>
                <a:spcPct val="100000"/>
              </a:lnSpc>
              <a:spcBef>
                <a:spcPts val="100"/>
              </a:spcBef>
            </a:pPr>
            <a:r>
              <a:rPr lang="es-ES" spc="-140" dirty="0"/>
              <a:t>1. Introducción: Contexto</a:t>
            </a:r>
            <a:endParaRPr spc="-140" dirty="0"/>
          </a:p>
        </p:txBody>
      </p:sp>
      <p:sp>
        <p:nvSpPr>
          <p:cNvPr id="6" name="object 6"/>
          <p:cNvSpPr txBox="1"/>
          <p:nvPr/>
        </p:nvSpPr>
        <p:spPr>
          <a:xfrm>
            <a:off x="546302" y="1448561"/>
            <a:ext cx="8597697" cy="5139869"/>
          </a:xfrm>
          <a:prstGeom prst="rect">
            <a:avLst/>
          </a:prstGeom>
        </p:spPr>
        <p:txBody>
          <a:bodyPr vert="horz" wrap="square" lIns="0" tIns="12700" rIns="0" bIns="0" rtlCol="0">
            <a:spAutoFit/>
          </a:bodyPr>
          <a:lstStyle/>
          <a:p>
            <a:pPr marL="299085" indent="-286385">
              <a:lnSpc>
                <a:spcPct val="100000"/>
              </a:lnSpc>
              <a:spcBef>
                <a:spcPts val="100"/>
              </a:spcBef>
              <a:buFont typeface="Arial MT"/>
              <a:buChar char="•"/>
              <a:tabLst>
                <a:tab pos="299085" algn="l"/>
              </a:tabLst>
            </a:pPr>
            <a:r>
              <a:rPr lang="es-ES" dirty="0">
                <a:latin typeface="Tahoma"/>
                <a:cs typeface="Tahoma"/>
              </a:rPr>
              <a:t>Hemos ido escuchando en los distintos medios de acceso a la información la importancia de los datos.</a:t>
            </a:r>
          </a:p>
          <a:p>
            <a:pPr marL="299085" indent="-286385">
              <a:lnSpc>
                <a:spcPct val="100000"/>
              </a:lnSpc>
              <a:spcBef>
                <a:spcPts val="100"/>
              </a:spcBef>
              <a:buFont typeface="Arial MT"/>
              <a:buChar char="•"/>
              <a:tabLst>
                <a:tab pos="299085" algn="l"/>
              </a:tabLst>
            </a:pPr>
            <a:endParaRPr lang="es-ES" dirty="0">
              <a:latin typeface="Tahoma"/>
              <a:cs typeface="Tahoma"/>
            </a:endParaRPr>
          </a:p>
          <a:p>
            <a:pPr marL="299085" indent="-286385">
              <a:spcBef>
                <a:spcPts val="100"/>
              </a:spcBef>
              <a:buFont typeface="Arial MT"/>
              <a:buChar char="•"/>
              <a:tabLst>
                <a:tab pos="299085" algn="l"/>
              </a:tabLst>
            </a:pPr>
            <a:r>
              <a:rPr lang="es-ES" dirty="0">
                <a:latin typeface="Tahoma"/>
                <a:cs typeface="Tahoma"/>
              </a:rPr>
              <a:t>Las gerencias de datos o de explotación buscan ser “Data-</a:t>
            </a:r>
            <a:r>
              <a:rPr lang="es-ES" dirty="0" err="1">
                <a:latin typeface="Tahoma"/>
                <a:cs typeface="Tahoma"/>
              </a:rPr>
              <a:t>Driven</a:t>
            </a:r>
            <a:r>
              <a:rPr lang="es-ES" dirty="0">
                <a:latin typeface="Tahoma"/>
                <a:cs typeface="Tahoma"/>
              </a:rPr>
              <a:t>”.</a:t>
            </a:r>
          </a:p>
          <a:p>
            <a:pPr marL="299085" indent="-286385">
              <a:lnSpc>
                <a:spcPct val="100000"/>
              </a:lnSpc>
              <a:spcBef>
                <a:spcPts val="100"/>
              </a:spcBef>
              <a:buFont typeface="Arial MT"/>
              <a:buChar char="•"/>
              <a:tabLst>
                <a:tab pos="299085" algn="l"/>
              </a:tabLst>
            </a:pPr>
            <a:endParaRPr lang="es-ES" dirty="0">
              <a:latin typeface="Tahoma"/>
              <a:cs typeface="Tahoma"/>
            </a:endParaRPr>
          </a:p>
          <a:p>
            <a:pPr marL="299085" indent="-286385">
              <a:lnSpc>
                <a:spcPct val="100000"/>
              </a:lnSpc>
              <a:spcBef>
                <a:spcPts val="100"/>
              </a:spcBef>
              <a:buFont typeface="Arial MT"/>
              <a:buChar char="•"/>
              <a:tabLst>
                <a:tab pos="299085" algn="l"/>
              </a:tabLst>
            </a:pPr>
            <a:r>
              <a:rPr lang="es-ES" dirty="0">
                <a:latin typeface="Tahoma"/>
                <a:cs typeface="Tahoma"/>
              </a:rPr>
              <a:t>La transformación digital no es la evolución de los dispositivos, sino la integración de data inteligente en todo lo que hacemos. </a:t>
            </a:r>
          </a:p>
          <a:p>
            <a:pPr marL="12700">
              <a:lnSpc>
                <a:spcPct val="100000"/>
              </a:lnSpc>
              <a:spcBef>
                <a:spcPts val="100"/>
              </a:spcBef>
              <a:tabLst>
                <a:tab pos="299085" algn="l"/>
              </a:tabLst>
            </a:pPr>
            <a:endParaRPr lang="es-ES" dirty="0">
              <a:solidFill>
                <a:schemeClr val="bg1">
                  <a:lumMod val="85000"/>
                </a:schemeClr>
              </a:solidFill>
              <a:latin typeface="Tahoma"/>
              <a:cs typeface="Tahoma"/>
            </a:endParaRPr>
          </a:p>
          <a:p>
            <a:pPr marL="299085" indent="-286385">
              <a:lnSpc>
                <a:spcPct val="100000"/>
              </a:lnSpc>
              <a:spcBef>
                <a:spcPts val="100"/>
              </a:spcBef>
              <a:buFont typeface="Arial MT"/>
              <a:buChar char="•"/>
              <a:tabLst>
                <a:tab pos="299085" algn="l"/>
              </a:tabLst>
            </a:pPr>
            <a:r>
              <a:rPr lang="es-ES" dirty="0">
                <a:latin typeface="Tahoma"/>
                <a:cs typeface="Tahoma"/>
              </a:rPr>
              <a:t>¿Por qué ahora? Estamos inmersos en una realidad que está en constante contacto con datos.</a:t>
            </a:r>
          </a:p>
          <a:p>
            <a:pPr marL="299085" indent="-286385">
              <a:lnSpc>
                <a:spcPct val="100000"/>
              </a:lnSpc>
              <a:spcBef>
                <a:spcPts val="100"/>
              </a:spcBef>
              <a:buFont typeface="Arial MT"/>
              <a:buChar char="•"/>
              <a:tabLst>
                <a:tab pos="299085" algn="l"/>
              </a:tabLst>
            </a:pPr>
            <a:endParaRPr lang="es-ES" dirty="0">
              <a:solidFill>
                <a:schemeClr val="bg1">
                  <a:lumMod val="85000"/>
                </a:schemeClr>
              </a:solidFill>
              <a:latin typeface="Tahoma"/>
              <a:cs typeface="Tahoma"/>
            </a:endParaRPr>
          </a:p>
          <a:p>
            <a:pPr marL="299085" indent="-286385">
              <a:spcBef>
                <a:spcPts val="100"/>
              </a:spcBef>
              <a:buFont typeface="Arial MT"/>
              <a:buChar char="•"/>
              <a:tabLst>
                <a:tab pos="299085" algn="l"/>
              </a:tabLst>
            </a:pPr>
            <a:r>
              <a:rPr lang="es-ES" dirty="0">
                <a:latin typeface="Tahoma"/>
                <a:cs typeface="Tahoma"/>
              </a:rPr>
              <a:t>Concepto: </a:t>
            </a:r>
            <a:r>
              <a:rPr lang="es-ES" dirty="0" err="1">
                <a:latin typeface="Tahoma"/>
                <a:cs typeface="Tahoma"/>
              </a:rPr>
              <a:t>Datificación</a:t>
            </a:r>
            <a:r>
              <a:rPr lang="es-ES" dirty="0">
                <a:latin typeface="Tahoma"/>
                <a:cs typeface="Tahoma"/>
              </a:rPr>
              <a:t> (</a:t>
            </a:r>
            <a:r>
              <a:rPr lang="es-ES" dirty="0" err="1">
                <a:latin typeface="Tahoma"/>
                <a:cs typeface="Tahoma"/>
              </a:rPr>
              <a:t>Datafication</a:t>
            </a:r>
            <a:r>
              <a:rPr lang="es-ES" dirty="0">
                <a:latin typeface="Tahoma"/>
                <a:cs typeface="Tahoma"/>
              </a:rPr>
              <a:t>). (2013 – “</a:t>
            </a:r>
            <a:r>
              <a:rPr lang="es-ES" dirty="0" err="1">
                <a:latin typeface="Tahoma"/>
                <a:cs typeface="Tahoma"/>
              </a:rPr>
              <a:t>The</a:t>
            </a:r>
            <a:r>
              <a:rPr lang="es-ES" dirty="0">
                <a:latin typeface="Tahoma"/>
                <a:cs typeface="Tahoma"/>
              </a:rPr>
              <a:t> </a:t>
            </a:r>
            <a:r>
              <a:rPr lang="es-ES" dirty="0" err="1">
                <a:latin typeface="Tahoma"/>
                <a:cs typeface="Tahoma"/>
              </a:rPr>
              <a:t>Rise</a:t>
            </a:r>
            <a:r>
              <a:rPr lang="es-ES" dirty="0">
                <a:latin typeface="Tahoma"/>
                <a:cs typeface="Tahoma"/>
              </a:rPr>
              <a:t> </a:t>
            </a:r>
            <a:r>
              <a:rPr lang="es-ES" dirty="0" err="1">
                <a:latin typeface="Tahoma"/>
                <a:cs typeface="Tahoma"/>
              </a:rPr>
              <a:t>of</a:t>
            </a:r>
            <a:r>
              <a:rPr lang="es-ES" dirty="0">
                <a:latin typeface="Tahoma"/>
                <a:cs typeface="Tahoma"/>
              </a:rPr>
              <a:t> Big Data”)</a:t>
            </a:r>
            <a:br>
              <a:rPr lang="es-ES" dirty="0">
                <a:latin typeface="Tahoma"/>
                <a:cs typeface="Tahoma"/>
              </a:rPr>
            </a:br>
            <a:r>
              <a:rPr lang="es-ES" dirty="0">
                <a:latin typeface="Tahoma"/>
                <a:cs typeface="Tahoma"/>
              </a:rPr>
              <a:t>“El proceso de tomar todos los aspectos de nuestras vidas y convertirlos en datos para su posterior explotación.”</a:t>
            </a:r>
            <a:br>
              <a:rPr lang="es-ES" dirty="0">
                <a:solidFill>
                  <a:schemeClr val="bg1">
                    <a:lumMod val="85000"/>
                  </a:schemeClr>
                </a:solidFill>
                <a:latin typeface="Tahoma"/>
                <a:cs typeface="Tahoma"/>
              </a:rPr>
            </a:br>
            <a:endParaRPr lang="es-ES" dirty="0">
              <a:solidFill>
                <a:schemeClr val="bg1">
                  <a:lumMod val="85000"/>
                </a:schemeClr>
              </a:solidFill>
              <a:latin typeface="Tahoma"/>
              <a:cs typeface="Tahoma"/>
            </a:endParaRPr>
          </a:p>
          <a:p>
            <a:pPr marL="299085" indent="-286385">
              <a:lnSpc>
                <a:spcPct val="100000"/>
              </a:lnSpc>
              <a:spcBef>
                <a:spcPts val="100"/>
              </a:spcBef>
              <a:buFont typeface="Arial MT"/>
              <a:buChar char="•"/>
              <a:tabLst>
                <a:tab pos="299085" algn="l"/>
              </a:tabLst>
            </a:pPr>
            <a:r>
              <a:rPr lang="es-ES" dirty="0">
                <a:solidFill>
                  <a:schemeClr val="bg1">
                    <a:lumMod val="85000"/>
                  </a:schemeClr>
                </a:solidFill>
                <a:latin typeface="Tahoma"/>
                <a:cs typeface="Tahoma"/>
              </a:rPr>
              <a:t>Pregunta - ¿Qué aplicación de nuestro teléfono recopila datos?</a:t>
            </a:r>
          </a:p>
          <a:p>
            <a:pPr marL="299085" indent="-286385">
              <a:lnSpc>
                <a:spcPct val="100000"/>
              </a:lnSpc>
              <a:spcBef>
                <a:spcPts val="100"/>
              </a:spcBef>
              <a:buFont typeface="Arial MT"/>
              <a:buChar char="•"/>
              <a:tabLst>
                <a:tab pos="299085" algn="l"/>
              </a:tabLst>
            </a:pPr>
            <a:endParaRPr lang="es-ES" dirty="0">
              <a:solidFill>
                <a:schemeClr val="bg1">
                  <a:lumMod val="85000"/>
                </a:schemeClr>
              </a:solidFill>
              <a:latin typeface="Tahoma"/>
              <a:cs typeface="Tahoma"/>
            </a:endParaRPr>
          </a:p>
          <a:p>
            <a:pPr marL="299085" indent="-286385">
              <a:lnSpc>
                <a:spcPct val="100000"/>
              </a:lnSpc>
              <a:spcBef>
                <a:spcPts val="100"/>
              </a:spcBef>
              <a:buFont typeface="Arial MT"/>
              <a:buChar char="•"/>
              <a:tabLst>
                <a:tab pos="299085" algn="l"/>
              </a:tabLst>
            </a:pPr>
            <a:r>
              <a:rPr lang="es-ES" dirty="0">
                <a:solidFill>
                  <a:schemeClr val="bg1">
                    <a:lumMod val="85000"/>
                  </a:schemeClr>
                </a:solidFill>
                <a:latin typeface="Tahoma"/>
                <a:cs typeface="Tahoma"/>
              </a:rPr>
              <a:t>Por último, ¿Por qué en el </a:t>
            </a:r>
            <a:r>
              <a:rPr lang="es-ES" dirty="0" err="1">
                <a:solidFill>
                  <a:schemeClr val="bg1">
                    <a:lumMod val="85000"/>
                  </a:schemeClr>
                </a:solidFill>
                <a:latin typeface="Tahoma"/>
                <a:cs typeface="Tahoma"/>
              </a:rPr>
              <a:t>Product</a:t>
            </a:r>
            <a:r>
              <a:rPr lang="es-ES" dirty="0">
                <a:solidFill>
                  <a:schemeClr val="bg1">
                    <a:lumMod val="85000"/>
                  </a:schemeClr>
                </a:solidFill>
                <a:latin typeface="Tahoma"/>
                <a:cs typeface="Tahoma"/>
              </a:rPr>
              <a:t> Management? -&gt; ?</a:t>
            </a:r>
          </a:p>
        </p:txBody>
      </p:sp>
      <p:sp>
        <p:nvSpPr>
          <p:cNvPr id="9" name="object 9"/>
          <p:cNvSpPr txBox="1">
            <a:spLocks noGrp="1"/>
          </p:cNvSpPr>
          <p:nvPr>
            <p:ph type="sldNum" sz="quarter" idx="7"/>
          </p:nvPr>
        </p:nvSpPr>
        <p:spPr>
          <a:prstGeom prst="rect">
            <a:avLst/>
          </a:prstGeom>
        </p:spPr>
        <p:txBody>
          <a:bodyPr vert="horz" wrap="square" lIns="0" tIns="12700" rIns="0" bIns="0" rtlCol="0">
            <a:spAutoFit/>
          </a:bodyPr>
          <a:lstStyle/>
          <a:p>
            <a:pPr marL="80645">
              <a:lnSpc>
                <a:spcPct val="100000"/>
              </a:lnSpc>
              <a:spcBef>
                <a:spcPts val="100"/>
              </a:spcBef>
            </a:pPr>
            <a:fld id="{81D60167-4931-47E6-BA6A-407CBD079E47}" type="slidenum">
              <a:rPr spc="-50" dirty="0"/>
              <a:t>14</a:t>
            </a:fld>
            <a:endParaRPr spc="-50" dirty="0"/>
          </a:p>
        </p:txBody>
      </p:sp>
    </p:spTree>
    <p:extLst>
      <p:ext uri="{BB962C8B-B14F-4D97-AF65-F5344CB8AC3E}">
        <p14:creationId xmlns:p14="http://schemas.microsoft.com/office/powerpoint/2010/main" val="33125480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1771376" y="6365747"/>
            <a:ext cx="421005" cy="421005"/>
          </a:xfrm>
          <a:custGeom>
            <a:avLst/>
            <a:gdLst/>
            <a:ahLst/>
            <a:cxnLst/>
            <a:rect l="l" t="t" r="r" b="b"/>
            <a:pathLst>
              <a:path w="421004" h="421004">
                <a:moveTo>
                  <a:pt x="420624" y="0"/>
                </a:moveTo>
                <a:lnTo>
                  <a:pt x="0" y="0"/>
                </a:lnTo>
                <a:lnTo>
                  <a:pt x="0" y="420623"/>
                </a:lnTo>
                <a:lnTo>
                  <a:pt x="420624" y="420623"/>
                </a:lnTo>
                <a:lnTo>
                  <a:pt x="420624" y="0"/>
                </a:lnTo>
                <a:close/>
              </a:path>
            </a:pathLst>
          </a:custGeom>
          <a:solidFill>
            <a:srgbClr val="F1F1F1"/>
          </a:solidFill>
        </p:spPr>
        <p:txBody>
          <a:bodyPr wrap="square" lIns="0" tIns="0" rIns="0" bIns="0" rtlCol="0"/>
          <a:lstStyle/>
          <a:p>
            <a:endParaRPr/>
          </a:p>
        </p:txBody>
      </p:sp>
      <p:pic>
        <p:nvPicPr>
          <p:cNvPr id="3" name="object 3"/>
          <p:cNvPicPr/>
          <p:nvPr/>
        </p:nvPicPr>
        <p:blipFill>
          <a:blip r:embed="rId3" cstate="print"/>
          <a:stretch>
            <a:fillRect/>
          </a:stretch>
        </p:blipFill>
        <p:spPr>
          <a:xfrm>
            <a:off x="9325355" y="214905"/>
            <a:ext cx="2482559" cy="1485878"/>
          </a:xfrm>
          <a:prstGeom prst="rect">
            <a:avLst/>
          </a:prstGeom>
        </p:spPr>
      </p:pic>
      <p:sp>
        <p:nvSpPr>
          <p:cNvPr id="4" name="object 4"/>
          <p:cNvSpPr txBox="1">
            <a:spLocks noGrp="1"/>
          </p:cNvSpPr>
          <p:nvPr>
            <p:ph type="title"/>
          </p:nvPr>
        </p:nvSpPr>
        <p:spPr>
          <a:xfrm>
            <a:off x="546303" y="416128"/>
            <a:ext cx="7032625" cy="382156"/>
          </a:xfrm>
          <a:prstGeom prst="rect">
            <a:avLst/>
          </a:prstGeom>
        </p:spPr>
        <p:txBody>
          <a:bodyPr vert="horz" wrap="square" lIns="0" tIns="12700" rIns="0" bIns="0" rtlCol="0">
            <a:spAutoFit/>
          </a:bodyPr>
          <a:lstStyle/>
          <a:p>
            <a:pPr marL="12700">
              <a:lnSpc>
                <a:spcPct val="100000"/>
              </a:lnSpc>
              <a:spcBef>
                <a:spcPts val="100"/>
              </a:spcBef>
            </a:pPr>
            <a:r>
              <a:rPr lang="es-ES" spc="-140" dirty="0"/>
              <a:t>1. Introducción: Contexto</a:t>
            </a:r>
            <a:endParaRPr spc="-140" dirty="0"/>
          </a:p>
        </p:txBody>
      </p:sp>
      <p:sp>
        <p:nvSpPr>
          <p:cNvPr id="6" name="object 6"/>
          <p:cNvSpPr txBox="1"/>
          <p:nvPr/>
        </p:nvSpPr>
        <p:spPr>
          <a:xfrm>
            <a:off x="546302" y="1448561"/>
            <a:ext cx="8597697" cy="5139869"/>
          </a:xfrm>
          <a:prstGeom prst="rect">
            <a:avLst/>
          </a:prstGeom>
        </p:spPr>
        <p:txBody>
          <a:bodyPr vert="horz" wrap="square" lIns="0" tIns="12700" rIns="0" bIns="0" rtlCol="0">
            <a:spAutoFit/>
          </a:bodyPr>
          <a:lstStyle/>
          <a:p>
            <a:pPr marL="299085" indent="-286385">
              <a:lnSpc>
                <a:spcPct val="100000"/>
              </a:lnSpc>
              <a:spcBef>
                <a:spcPts val="100"/>
              </a:spcBef>
              <a:buFont typeface="Arial MT"/>
              <a:buChar char="•"/>
              <a:tabLst>
                <a:tab pos="299085" algn="l"/>
              </a:tabLst>
            </a:pPr>
            <a:r>
              <a:rPr lang="es-ES" dirty="0">
                <a:latin typeface="Tahoma"/>
                <a:cs typeface="Tahoma"/>
              </a:rPr>
              <a:t>Hemos ido escuchando en los distintos medios de acceso a la información la importancia de los datos.</a:t>
            </a:r>
          </a:p>
          <a:p>
            <a:pPr marL="299085" indent="-286385">
              <a:lnSpc>
                <a:spcPct val="100000"/>
              </a:lnSpc>
              <a:spcBef>
                <a:spcPts val="100"/>
              </a:spcBef>
              <a:buFont typeface="Arial MT"/>
              <a:buChar char="•"/>
              <a:tabLst>
                <a:tab pos="299085" algn="l"/>
              </a:tabLst>
            </a:pPr>
            <a:endParaRPr lang="es-ES" dirty="0">
              <a:latin typeface="Tahoma"/>
              <a:cs typeface="Tahoma"/>
            </a:endParaRPr>
          </a:p>
          <a:p>
            <a:pPr marL="299085" indent="-286385">
              <a:spcBef>
                <a:spcPts val="100"/>
              </a:spcBef>
              <a:buFont typeface="Arial MT"/>
              <a:buChar char="•"/>
              <a:tabLst>
                <a:tab pos="299085" algn="l"/>
              </a:tabLst>
            </a:pPr>
            <a:r>
              <a:rPr lang="es-ES" dirty="0">
                <a:latin typeface="Tahoma"/>
                <a:cs typeface="Tahoma"/>
              </a:rPr>
              <a:t>Las gerencias de datos o de explotación buscan ser “Data-</a:t>
            </a:r>
            <a:r>
              <a:rPr lang="es-ES" dirty="0" err="1">
                <a:latin typeface="Tahoma"/>
                <a:cs typeface="Tahoma"/>
              </a:rPr>
              <a:t>Driven</a:t>
            </a:r>
            <a:r>
              <a:rPr lang="es-ES" dirty="0">
                <a:latin typeface="Tahoma"/>
                <a:cs typeface="Tahoma"/>
              </a:rPr>
              <a:t>”.</a:t>
            </a:r>
          </a:p>
          <a:p>
            <a:pPr marL="299085" indent="-286385">
              <a:lnSpc>
                <a:spcPct val="100000"/>
              </a:lnSpc>
              <a:spcBef>
                <a:spcPts val="100"/>
              </a:spcBef>
              <a:buFont typeface="Arial MT"/>
              <a:buChar char="•"/>
              <a:tabLst>
                <a:tab pos="299085" algn="l"/>
              </a:tabLst>
            </a:pPr>
            <a:endParaRPr lang="es-ES" dirty="0">
              <a:latin typeface="Tahoma"/>
              <a:cs typeface="Tahoma"/>
            </a:endParaRPr>
          </a:p>
          <a:p>
            <a:pPr marL="299085" indent="-286385">
              <a:lnSpc>
                <a:spcPct val="100000"/>
              </a:lnSpc>
              <a:spcBef>
                <a:spcPts val="100"/>
              </a:spcBef>
              <a:buFont typeface="Arial MT"/>
              <a:buChar char="•"/>
              <a:tabLst>
                <a:tab pos="299085" algn="l"/>
              </a:tabLst>
            </a:pPr>
            <a:r>
              <a:rPr lang="es-ES" dirty="0">
                <a:latin typeface="Tahoma"/>
                <a:cs typeface="Tahoma"/>
              </a:rPr>
              <a:t>La transformación digital no es la evolución de los dispositivos, sino la integración de data inteligente en todo lo que hacemos. </a:t>
            </a:r>
          </a:p>
          <a:p>
            <a:pPr marL="12700">
              <a:lnSpc>
                <a:spcPct val="100000"/>
              </a:lnSpc>
              <a:spcBef>
                <a:spcPts val="100"/>
              </a:spcBef>
              <a:tabLst>
                <a:tab pos="299085" algn="l"/>
              </a:tabLst>
            </a:pPr>
            <a:endParaRPr lang="es-ES" dirty="0">
              <a:solidFill>
                <a:schemeClr val="bg1">
                  <a:lumMod val="85000"/>
                </a:schemeClr>
              </a:solidFill>
              <a:latin typeface="Tahoma"/>
              <a:cs typeface="Tahoma"/>
            </a:endParaRPr>
          </a:p>
          <a:p>
            <a:pPr marL="299085" indent="-286385">
              <a:lnSpc>
                <a:spcPct val="100000"/>
              </a:lnSpc>
              <a:spcBef>
                <a:spcPts val="100"/>
              </a:spcBef>
              <a:buFont typeface="Arial MT"/>
              <a:buChar char="•"/>
              <a:tabLst>
                <a:tab pos="299085" algn="l"/>
              </a:tabLst>
            </a:pPr>
            <a:r>
              <a:rPr lang="es-ES" dirty="0">
                <a:latin typeface="Tahoma"/>
                <a:cs typeface="Tahoma"/>
              </a:rPr>
              <a:t>¿Por qué ahora? Estamos inmersos en una realidad que está en constante contacto con datos.</a:t>
            </a:r>
          </a:p>
          <a:p>
            <a:pPr marL="299085" indent="-286385">
              <a:lnSpc>
                <a:spcPct val="100000"/>
              </a:lnSpc>
              <a:spcBef>
                <a:spcPts val="100"/>
              </a:spcBef>
              <a:buFont typeface="Arial MT"/>
              <a:buChar char="•"/>
              <a:tabLst>
                <a:tab pos="299085" algn="l"/>
              </a:tabLst>
            </a:pPr>
            <a:endParaRPr lang="es-ES" dirty="0">
              <a:solidFill>
                <a:schemeClr val="bg1">
                  <a:lumMod val="85000"/>
                </a:schemeClr>
              </a:solidFill>
              <a:latin typeface="Tahoma"/>
              <a:cs typeface="Tahoma"/>
            </a:endParaRPr>
          </a:p>
          <a:p>
            <a:pPr marL="299085" indent="-286385">
              <a:spcBef>
                <a:spcPts val="100"/>
              </a:spcBef>
              <a:buFont typeface="Arial MT"/>
              <a:buChar char="•"/>
              <a:tabLst>
                <a:tab pos="299085" algn="l"/>
              </a:tabLst>
            </a:pPr>
            <a:r>
              <a:rPr lang="es-ES" dirty="0">
                <a:latin typeface="Tahoma"/>
                <a:cs typeface="Tahoma"/>
              </a:rPr>
              <a:t>Concepto: </a:t>
            </a:r>
            <a:r>
              <a:rPr lang="es-ES" dirty="0" err="1">
                <a:latin typeface="Tahoma"/>
                <a:cs typeface="Tahoma"/>
              </a:rPr>
              <a:t>Datificación</a:t>
            </a:r>
            <a:r>
              <a:rPr lang="es-ES" dirty="0">
                <a:latin typeface="Tahoma"/>
                <a:cs typeface="Tahoma"/>
              </a:rPr>
              <a:t> (</a:t>
            </a:r>
            <a:r>
              <a:rPr lang="es-ES" dirty="0" err="1">
                <a:latin typeface="Tahoma"/>
                <a:cs typeface="Tahoma"/>
              </a:rPr>
              <a:t>Datafication</a:t>
            </a:r>
            <a:r>
              <a:rPr lang="es-ES" dirty="0">
                <a:latin typeface="Tahoma"/>
                <a:cs typeface="Tahoma"/>
              </a:rPr>
              <a:t>). (2013 – “</a:t>
            </a:r>
            <a:r>
              <a:rPr lang="es-ES" dirty="0" err="1">
                <a:latin typeface="Tahoma"/>
                <a:cs typeface="Tahoma"/>
              </a:rPr>
              <a:t>The</a:t>
            </a:r>
            <a:r>
              <a:rPr lang="es-ES" dirty="0">
                <a:latin typeface="Tahoma"/>
                <a:cs typeface="Tahoma"/>
              </a:rPr>
              <a:t> </a:t>
            </a:r>
            <a:r>
              <a:rPr lang="es-ES" dirty="0" err="1">
                <a:latin typeface="Tahoma"/>
                <a:cs typeface="Tahoma"/>
              </a:rPr>
              <a:t>Rise</a:t>
            </a:r>
            <a:r>
              <a:rPr lang="es-ES" dirty="0">
                <a:latin typeface="Tahoma"/>
                <a:cs typeface="Tahoma"/>
              </a:rPr>
              <a:t> </a:t>
            </a:r>
            <a:r>
              <a:rPr lang="es-ES" dirty="0" err="1">
                <a:latin typeface="Tahoma"/>
                <a:cs typeface="Tahoma"/>
              </a:rPr>
              <a:t>of</a:t>
            </a:r>
            <a:r>
              <a:rPr lang="es-ES" dirty="0">
                <a:latin typeface="Tahoma"/>
                <a:cs typeface="Tahoma"/>
              </a:rPr>
              <a:t> Big Data”)</a:t>
            </a:r>
            <a:br>
              <a:rPr lang="es-ES" dirty="0">
                <a:latin typeface="Tahoma"/>
                <a:cs typeface="Tahoma"/>
              </a:rPr>
            </a:br>
            <a:r>
              <a:rPr lang="es-ES" dirty="0">
                <a:latin typeface="Tahoma"/>
                <a:cs typeface="Tahoma"/>
              </a:rPr>
              <a:t>“El proceso de tomar todos los aspectos de nuestras vidas y convertirlos en datos para su posterior explotación.”</a:t>
            </a:r>
            <a:br>
              <a:rPr lang="es-ES" dirty="0">
                <a:solidFill>
                  <a:schemeClr val="bg1">
                    <a:lumMod val="85000"/>
                  </a:schemeClr>
                </a:solidFill>
                <a:latin typeface="Tahoma"/>
                <a:cs typeface="Tahoma"/>
              </a:rPr>
            </a:br>
            <a:endParaRPr lang="es-ES" dirty="0">
              <a:solidFill>
                <a:schemeClr val="bg1">
                  <a:lumMod val="85000"/>
                </a:schemeClr>
              </a:solidFill>
              <a:latin typeface="Tahoma"/>
              <a:cs typeface="Tahoma"/>
            </a:endParaRPr>
          </a:p>
          <a:p>
            <a:pPr marL="299085" indent="-286385">
              <a:lnSpc>
                <a:spcPct val="100000"/>
              </a:lnSpc>
              <a:spcBef>
                <a:spcPts val="100"/>
              </a:spcBef>
              <a:buFont typeface="Arial MT"/>
              <a:buChar char="•"/>
              <a:tabLst>
                <a:tab pos="299085" algn="l"/>
              </a:tabLst>
            </a:pPr>
            <a:r>
              <a:rPr lang="es-ES" dirty="0">
                <a:latin typeface="Tahoma"/>
                <a:cs typeface="Tahoma"/>
              </a:rPr>
              <a:t>Pregunta - ¿Qué aplicación de nuestro teléfono recopila datos?</a:t>
            </a:r>
          </a:p>
          <a:p>
            <a:pPr marL="299085" indent="-286385">
              <a:lnSpc>
                <a:spcPct val="100000"/>
              </a:lnSpc>
              <a:spcBef>
                <a:spcPts val="100"/>
              </a:spcBef>
              <a:buFont typeface="Arial MT"/>
              <a:buChar char="•"/>
              <a:tabLst>
                <a:tab pos="299085" algn="l"/>
              </a:tabLst>
            </a:pPr>
            <a:endParaRPr lang="es-ES" dirty="0">
              <a:solidFill>
                <a:schemeClr val="bg1">
                  <a:lumMod val="85000"/>
                </a:schemeClr>
              </a:solidFill>
              <a:latin typeface="Tahoma"/>
              <a:cs typeface="Tahoma"/>
            </a:endParaRPr>
          </a:p>
          <a:p>
            <a:pPr marL="299085" indent="-286385">
              <a:lnSpc>
                <a:spcPct val="100000"/>
              </a:lnSpc>
              <a:spcBef>
                <a:spcPts val="100"/>
              </a:spcBef>
              <a:buFont typeface="Arial MT"/>
              <a:buChar char="•"/>
              <a:tabLst>
                <a:tab pos="299085" algn="l"/>
              </a:tabLst>
            </a:pPr>
            <a:r>
              <a:rPr lang="es-ES" dirty="0">
                <a:solidFill>
                  <a:schemeClr val="bg1">
                    <a:lumMod val="85000"/>
                  </a:schemeClr>
                </a:solidFill>
                <a:latin typeface="Tahoma"/>
                <a:cs typeface="Tahoma"/>
              </a:rPr>
              <a:t>Por último, ¿Por qué en el </a:t>
            </a:r>
            <a:r>
              <a:rPr lang="es-ES" dirty="0" err="1">
                <a:solidFill>
                  <a:schemeClr val="bg1">
                    <a:lumMod val="85000"/>
                  </a:schemeClr>
                </a:solidFill>
                <a:latin typeface="Tahoma"/>
                <a:cs typeface="Tahoma"/>
              </a:rPr>
              <a:t>Product</a:t>
            </a:r>
            <a:r>
              <a:rPr lang="es-ES" dirty="0">
                <a:solidFill>
                  <a:schemeClr val="bg1">
                    <a:lumMod val="85000"/>
                  </a:schemeClr>
                </a:solidFill>
                <a:latin typeface="Tahoma"/>
                <a:cs typeface="Tahoma"/>
              </a:rPr>
              <a:t> Management? -&gt; ?</a:t>
            </a:r>
          </a:p>
        </p:txBody>
      </p:sp>
      <p:sp>
        <p:nvSpPr>
          <p:cNvPr id="9" name="object 9"/>
          <p:cNvSpPr txBox="1">
            <a:spLocks noGrp="1"/>
          </p:cNvSpPr>
          <p:nvPr>
            <p:ph type="sldNum" sz="quarter" idx="7"/>
          </p:nvPr>
        </p:nvSpPr>
        <p:spPr>
          <a:prstGeom prst="rect">
            <a:avLst/>
          </a:prstGeom>
        </p:spPr>
        <p:txBody>
          <a:bodyPr vert="horz" wrap="square" lIns="0" tIns="12700" rIns="0" bIns="0" rtlCol="0">
            <a:spAutoFit/>
          </a:bodyPr>
          <a:lstStyle/>
          <a:p>
            <a:pPr marL="80645">
              <a:lnSpc>
                <a:spcPct val="100000"/>
              </a:lnSpc>
              <a:spcBef>
                <a:spcPts val="100"/>
              </a:spcBef>
            </a:pPr>
            <a:fld id="{81D60167-4931-47E6-BA6A-407CBD079E47}" type="slidenum">
              <a:rPr spc="-50" dirty="0"/>
              <a:t>15</a:t>
            </a:fld>
            <a:endParaRPr spc="-50" dirty="0"/>
          </a:p>
        </p:txBody>
      </p:sp>
    </p:spTree>
    <p:extLst>
      <p:ext uri="{BB962C8B-B14F-4D97-AF65-F5344CB8AC3E}">
        <p14:creationId xmlns:p14="http://schemas.microsoft.com/office/powerpoint/2010/main" val="7827329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1771376" y="6365747"/>
            <a:ext cx="421005" cy="421005"/>
          </a:xfrm>
          <a:custGeom>
            <a:avLst/>
            <a:gdLst/>
            <a:ahLst/>
            <a:cxnLst/>
            <a:rect l="l" t="t" r="r" b="b"/>
            <a:pathLst>
              <a:path w="421004" h="421004">
                <a:moveTo>
                  <a:pt x="420624" y="0"/>
                </a:moveTo>
                <a:lnTo>
                  <a:pt x="0" y="0"/>
                </a:lnTo>
                <a:lnTo>
                  <a:pt x="0" y="420623"/>
                </a:lnTo>
                <a:lnTo>
                  <a:pt x="420624" y="420623"/>
                </a:lnTo>
                <a:lnTo>
                  <a:pt x="420624" y="0"/>
                </a:lnTo>
                <a:close/>
              </a:path>
            </a:pathLst>
          </a:custGeom>
          <a:solidFill>
            <a:srgbClr val="F1F1F1"/>
          </a:solidFill>
        </p:spPr>
        <p:txBody>
          <a:bodyPr wrap="square" lIns="0" tIns="0" rIns="0" bIns="0" rtlCol="0"/>
          <a:lstStyle/>
          <a:p>
            <a:endParaRPr/>
          </a:p>
        </p:txBody>
      </p:sp>
      <p:pic>
        <p:nvPicPr>
          <p:cNvPr id="3" name="object 3"/>
          <p:cNvPicPr/>
          <p:nvPr/>
        </p:nvPicPr>
        <p:blipFill>
          <a:blip r:embed="rId3" cstate="print"/>
          <a:stretch>
            <a:fillRect/>
          </a:stretch>
        </p:blipFill>
        <p:spPr>
          <a:xfrm>
            <a:off x="9325355" y="214905"/>
            <a:ext cx="2482559" cy="1485878"/>
          </a:xfrm>
          <a:prstGeom prst="rect">
            <a:avLst/>
          </a:prstGeom>
        </p:spPr>
      </p:pic>
      <p:sp>
        <p:nvSpPr>
          <p:cNvPr id="4" name="object 4"/>
          <p:cNvSpPr txBox="1">
            <a:spLocks noGrp="1"/>
          </p:cNvSpPr>
          <p:nvPr>
            <p:ph type="title"/>
          </p:nvPr>
        </p:nvSpPr>
        <p:spPr>
          <a:xfrm>
            <a:off x="546303" y="416128"/>
            <a:ext cx="7032625" cy="382156"/>
          </a:xfrm>
          <a:prstGeom prst="rect">
            <a:avLst/>
          </a:prstGeom>
        </p:spPr>
        <p:txBody>
          <a:bodyPr vert="horz" wrap="square" lIns="0" tIns="12700" rIns="0" bIns="0" rtlCol="0">
            <a:spAutoFit/>
          </a:bodyPr>
          <a:lstStyle/>
          <a:p>
            <a:pPr marL="12700">
              <a:lnSpc>
                <a:spcPct val="100000"/>
              </a:lnSpc>
              <a:spcBef>
                <a:spcPts val="100"/>
              </a:spcBef>
            </a:pPr>
            <a:r>
              <a:rPr lang="es-ES" spc="-140" dirty="0"/>
              <a:t>1. Introducción: Contexto</a:t>
            </a:r>
            <a:endParaRPr spc="-140" dirty="0"/>
          </a:p>
        </p:txBody>
      </p:sp>
      <p:sp>
        <p:nvSpPr>
          <p:cNvPr id="6" name="object 6"/>
          <p:cNvSpPr txBox="1"/>
          <p:nvPr/>
        </p:nvSpPr>
        <p:spPr>
          <a:xfrm>
            <a:off x="546302" y="1448561"/>
            <a:ext cx="8597697" cy="5139869"/>
          </a:xfrm>
          <a:prstGeom prst="rect">
            <a:avLst/>
          </a:prstGeom>
        </p:spPr>
        <p:txBody>
          <a:bodyPr vert="horz" wrap="square" lIns="0" tIns="12700" rIns="0" bIns="0" rtlCol="0">
            <a:spAutoFit/>
          </a:bodyPr>
          <a:lstStyle/>
          <a:p>
            <a:pPr marL="299085" indent="-286385">
              <a:lnSpc>
                <a:spcPct val="100000"/>
              </a:lnSpc>
              <a:spcBef>
                <a:spcPts val="100"/>
              </a:spcBef>
              <a:buFont typeface="Arial MT"/>
              <a:buChar char="•"/>
              <a:tabLst>
                <a:tab pos="299085" algn="l"/>
              </a:tabLst>
            </a:pPr>
            <a:r>
              <a:rPr lang="es-ES" dirty="0">
                <a:latin typeface="Tahoma"/>
                <a:cs typeface="Tahoma"/>
              </a:rPr>
              <a:t>Hemos ido escuchando en los distintos medios de acceso a la información la importancia de los datos.</a:t>
            </a:r>
          </a:p>
          <a:p>
            <a:pPr marL="299085" indent="-286385">
              <a:lnSpc>
                <a:spcPct val="100000"/>
              </a:lnSpc>
              <a:spcBef>
                <a:spcPts val="100"/>
              </a:spcBef>
              <a:buFont typeface="Arial MT"/>
              <a:buChar char="•"/>
              <a:tabLst>
                <a:tab pos="299085" algn="l"/>
              </a:tabLst>
            </a:pPr>
            <a:endParaRPr lang="es-ES" dirty="0">
              <a:latin typeface="Tahoma"/>
              <a:cs typeface="Tahoma"/>
            </a:endParaRPr>
          </a:p>
          <a:p>
            <a:pPr marL="299085" indent="-286385">
              <a:lnSpc>
                <a:spcPct val="100000"/>
              </a:lnSpc>
              <a:spcBef>
                <a:spcPts val="100"/>
              </a:spcBef>
              <a:buFont typeface="Arial MT"/>
              <a:buChar char="•"/>
              <a:tabLst>
                <a:tab pos="299085" algn="l"/>
              </a:tabLst>
            </a:pPr>
            <a:r>
              <a:rPr lang="es-ES" dirty="0">
                <a:latin typeface="Tahoma"/>
                <a:cs typeface="Tahoma"/>
              </a:rPr>
              <a:t>Las gerencias de datos o de explotación buscan ser </a:t>
            </a:r>
            <a:r>
              <a:rPr lang="es-ES" i="1" dirty="0">
                <a:latin typeface="Tahoma"/>
                <a:cs typeface="Tahoma"/>
              </a:rPr>
              <a:t>“Data-</a:t>
            </a:r>
            <a:r>
              <a:rPr lang="es-ES" i="1" dirty="0" err="1">
                <a:latin typeface="Tahoma"/>
                <a:cs typeface="Tahoma"/>
              </a:rPr>
              <a:t>Driven</a:t>
            </a:r>
            <a:r>
              <a:rPr lang="es-ES" i="1" dirty="0">
                <a:latin typeface="Tahoma"/>
                <a:cs typeface="Tahoma"/>
              </a:rPr>
              <a:t>”.</a:t>
            </a:r>
          </a:p>
          <a:p>
            <a:pPr marL="299085" indent="-286385">
              <a:lnSpc>
                <a:spcPct val="100000"/>
              </a:lnSpc>
              <a:spcBef>
                <a:spcPts val="100"/>
              </a:spcBef>
              <a:buFont typeface="Arial MT"/>
              <a:buChar char="•"/>
              <a:tabLst>
                <a:tab pos="299085" algn="l"/>
              </a:tabLst>
            </a:pPr>
            <a:endParaRPr lang="es-ES" dirty="0">
              <a:latin typeface="Tahoma"/>
              <a:cs typeface="Tahoma"/>
            </a:endParaRPr>
          </a:p>
          <a:p>
            <a:pPr marL="299085" indent="-286385">
              <a:lnSpc>
                <a:spcPct val="100000"/>
              </a:lnSpc>
              <a:spcBef>
                <a:spcPts val="100"/>
              </a:spcBef>
              <a:buFont typeface="Arial MT"/>
              <a:buChar char="•"/>
              <a:tabLst>
                <a:tab pos="299085" algn="l"/>
              </a:tabLst>
            </a:pPr>
            <a:r>
              <a:rPr lang="es-ES" dirty="0">
                <a:latin typeface="Tahoma"/>
                <a:cs typeface="Tahoma"/>
              </a:rPr>
              <a:t>La transformación digital no es la evolución de los dispositivos, sino la integración de data inteligente en todo lo que hacemos. </a:t>
            </a:r>
          </a:p>
          <a:p>
            <a:pPr marL="12700">
              <a:lnSpc>
                <a:spcPct val="100000"/>
              </a:lnSpc>
              <a:spcBef>
                <a:spcPts val="100"/>
              </a:spcBef>
              <a:tabLst>
                <a:tab pos="299085" algn="l"/>
              </a:tabLst>
            </a:pPr>
            <a:endParaRPr lang="es-ES" dirty="0">
              <a:latin typeface="Tahoma"/>
              <a:cs typeface="Tahoma"/>
            </a:endParaRPr>
          </a:p>
          <a:p>
            <a:pPr marL="299085" indent="-286385">
              <a:lnSpc>
                <a:spcPct val="100000"/>
              </a:lnSpc>
              <a:spcBef>
                <a:spcPts val="100"/>
              </a:spcBef>
              <a:buFont typeface="Arial MT"/>
              <a:buChar char="•"/>
              <a:tabLst>
                <a:tab pos="299085" algn="l"/>
              </a:tabLst>
            </a:pPr>
            <a:r>
              <a:rPr lang="es-ES" dirty="0">
                <a:latin typeface="Tahoma"/>
                <a:cs typeface="Tahoma"/>
              </a:rPr>
              <a:t>¿Por qué ahora? Estamos inmersos en una realidad que está en constante contacto con datos.</a:t>
            </a:r>
          </a:p>
          <a:p>
            <a:pPr marL="299085" indent="-286385">
              <a:lnSpc>
                <a:spcPct val="100000"/>
              </a:lnSpc>
              <a:spcBef>
                <a:spcPts val="100"/>
              </a:spcBef>
              <a:buFont typeface="Arial MT"/>
              <a:buChar char="•"/>
              <a:tabLst>
                <a:tab pos="299085" algn="l"/>
              </a:tabLst>
            </a:pPr>
            <a:endParaRPr lang="es-ES" dirty="0">
              <a:latin typeface="Tahoma"/>
              <a:cs typeface="Tahoma"/>
            </a:endParaRPr>
          </a:p>
          <a:p>
            <a:pPr marL="299085" indent="-286385">
              <a:spcBef>
                <a:spcPts val="100"/>
              </a:spcBef>
              <a:buFont typeface="Arial MT"/>
              <a:buChar char="•"/>
              <a:tabLst>
                <a:tab pos="299085" algn="l"/>
              </a:tabLst>
            </a:pPr>
            <a:r>
              <a:rPr lang="es-ES" dirty="0">
                <a:latin typeface="Tahoma"/>
                <a:cs typeface="Tahoma"/>
              </a:rPr>
              <a:t>Concepto: </a:t>
            </a:r>
            <a:r>
              <a:rPr lang="es-ES" dirty="0" err="1">
                <a:latin typeface="Tahoma"/>
                <a:cs typeface="Tahoma"/>
              </a:rPr>
              <a:t>Datificación</a:t>
            </a:r>
            <a:r>
              <a:rPr lang="es-ES" dirty="0">
                <a:latin typeface="Tahoma"/>
                <a:cs typeface="Tahoma"/>
              </a:rPr>
              <a:t> (</a:t>
            </a:r>
            <a:r>
              <a:rPr lang="es-ES" dirty="0" err="1">
                <a:latin typeface="Tahoma"/>
                <a:cs typeface="Tahoma"/>
              </a:rPr>
              <a:t>Datafication</a:t>
            </a:r>
            <a:r>
              <a:rPr lang="es-ES" dirty="0">
                <a:latin typeface="Tahoma"/>
                <a:cs typeface="Tahoma"/>
              </a:rPr>
              <a:t>). (2013 – “</a:t>
            </a:r>
            <a:r>
              <a:rPr lang="es-ES" dirty="0" err="1">
                <a:latin typeface="Tahoma"/>
                <a:cs typeface="Tahoma"/>
              </a:rPr>
              <a:t>The</a:t>
            </a:r>
            <a:r>
              <a:rPr lang="es-ES" dirty="0">
                <a:latin typeface="Tahoma"/>
                <a:cs typeface="Tahoma"/>
              </a:rPr>
              <a:t> </a:t>
            </a:r>
            <a:r>
              <a:rPr lang="es-ES" dirty="0" err="1">
                <a:latin typeface="Tahoma"/>
                <a:cs typeface="Tahoma"/>
              </a:rPr>
              <a:t>Rise</a:t>
            </a:r>
            <a:r>
              <a:rPr lang="es-ES" dirty="0">
                <a:latin typeface="Tahoma"/>
                <a:cs typeface="Tahoma"/>
              </a:rPr>
              <a:t> </a:t>
            </a:r>
            <a:r>
              <a:rPr lang="es-ES" dirty="0" err="1">
                <a:latin typeface="Tahoma"/>
                <a:cs typeface="Tahoma"/>
              </a:rPr>
              <a:t>of</a:t>
            </a:r>
            <a:r>
              <a:rPr lang="es-ES" dirty="0">
                <a:latin typeface="Tahoma"/>
                <a:cs typeface="Tahoma"/>
              </a:rPr>
              <a:t> Big Data”)</a:t>
            </a:r>
            <a:br>
              <a:rPr lang="es-ES" dirty="0">
                <a:latin typeface="Tahoma"/>
                <a:cs typeface="Tahoma"/>
              </a:rPr>
            </a:br>
            <a:r>
              <a:rPr lang="es-ES" dirty="0">
                <a:latin typeface="Tahoma"/>
                <a:cs typeface="Tahoma"/>
              </a:rPr>
              <a:t>“</a:t>
            </a:r>
            <a:r>
              <a:rPr lang="es-ES" i="1" dirty="0">
                <a:latin typeface="Tahoma"/>
                <a:cs typeface="Tahoma"/>
              </a:rPr>
              <a:t>El proceso de tomar todos los aspectos de nuestras vidas y convertirlos en datos para su posterior explotación.”</a:t>
            </a:r>
            <a:br>
              <a:rPr lang="es-ES" dirty="0">
                <a:latin typeface="Tahoma"/>
                <a:cs typeface="Tahoma"/>
              </a:rPr>
            </a:br>
            <a:endParaRPr lang="es-ES" dirty="0">
              <a:latin typeface="Tahoma"/>
              <a:cs typeface="Tahoma"/>
            </a:endParaRPr>
          </a:p>
          <a:p>
            <a:pPr marL="299085" indent="-286385">
              <a:lnSpc>
                <a:spcPct val="100000"/>
              </a:lnSpc>
              <a:spcBef>
                <a:spcPts val="100"/>
              </a:spcBef>
              <a:buFont typeface="Arial MT"/>
              <a:buChar char="•"/>
              <a:tabLst>
                <a:tab pos="299085" algn="l"/>
              </a:tabLst>
            </a:pPr>
            <a:r>
              <a:rPr lang="es-ES" dirty="0">
                <a:latin typeface="Tahoma"/>
                <a:cs typeface="Tahoma"/>
              </a:rPr>
              <a:t>Pregunta - ¿Qué aplicación de nuestro teléfono recopila datos?</a:t>
            </a:r>
          </a:p>
          <a:p>
            <a:pPr marL="299085" indent="-286385">
              <a:lnSpc>
                <a:spcPct val="100000"/>
              </a:lnSpc>
              <a:spcBef>
                <a:spcPts val="100"/>
              </a:spcBef>
              <a:buFont typeface="Arial MT"/>
              <a:buChar char="•"/>
              <a:tabLst>
                <a:tab pos="299085" algn="l"/>
              </a:tabLst>
            </a:pPr>
            <a:endParaRPr lang="es-ES" dirty="0">
              <a:latin typeface="Tahoma"/>
              <a:cs typeface="Tahoma"/>
            </a:endParaRPr>
          </a:p>
          <a:p>
            <a:pPr marL="299085" indent="-286385">
              <a:lnSpc>
                <a:spcPct val="100000"/>
              </a:lnSpc>
              <a:spcBef>
                <a:spcPts val="100"/>
              </a:spcBef>
              <a:buFont typeface="Arial MT"/>
              <a:buChar char="•"/>
              <a:tabLst>
                <a:tab pos="299085" algn="l"/>
              </a:tabLst>
            </a:pPr>
            <a:r>
              <a:rPr lang="es-ES" dirty="0">
                <a:latin typeface="Tahoma"/>
                <a:cs typeface="Tahoma"/>
              </a:rPr>
              <a:t>Por último, ¿Por qué en el </a:t>
            </a:r>
            <a:r>
              <a:rPr lang="es-ES" dirty="0" err="1">
                <a:latin typeface="Tahoma"/>
                <a:cs typeface="Tahoma"/>
              </a:rPr>
              <a:t>Product</a:t>
            </a:r>
            <a:r>
              <a:rPr lang="es-ES" dirty="0">
                <a:latin typeface="Tahoma"/>
                <a:cs typeface="Tahoma"/>
              </a:rPr>
              <a:t> Management? -&gt; ?</a:t>
            </a:r>
          </a:p>
        </p:txBody>
      </p:sp>
      <p:sp>
        <p:nvSpPr>
          <p:cNvPr id="9" name="object 9"/>
          <p:cNvSpPr txBox="1">
            <a:spLocks noGrp="1"/>
          </p:cNvSpPr>
          <p:nvPr>
            <p:ph type="sldNum" sz="quarter" idx="7"/>
          </p:nvPr>
        </p:nvSpPr>
        <p:spPr>
          <a:prstGeom prst="rect">
            <a:avLst/>
          </a:prstGeom>
        </p:spPr>
        <p:txBody>
          <a:bodyPr vert="horz" wrap="square" lIns="0" tIns="12700" rIns="0" bIns="0" rtlCol="0">
            <a:spAutoFit/>
          </a:bodyPr>
          <a:lstStyle/>
          <a:p>
            <a:pPr marL="80645">
              <a:lnSpc>
                <a:spcPct val="100000"/>
              </a:lnSpc>
              <a:spcBef>
                <a:spcPts val="100"/>
              </a:spcBef>
            </a:pPr>
            <a:fld id="{81D60167-4931-47E6-BA6A-407CBD079E47}" type="slidenum">
              <a:rPr spc="-50" dirty="0"/>
              <a:t>16</a:t>
            </a:fld>
            <a:endParaRPr spc="-50" dirty="0"/>
          </a:p>
        </p:txBody>
      </p:sp>
    </p:spTree>
    <p:extLst>
      <p:ext uri="{BB962C8B-B14F-4D97-AF65-F5344CB8AC3E}">
        <p14:creationId xmlns:p14="http://schemas.microsoft.com/office/powerpoint/2010/main" val="42451143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1771376" y="6365747"/>
            <a:ext cx="421005" cy="421005"/>
          </a:xfrm>
          <a:custGeom>
            <a:avLst/>
            <a:gdLst/>
            <a:ahLst/>
            <a:cxnLst/>
            <a:rect l="l" t="t" r="r" b="b"/>
            <a:pathLst>
              <a:path w="421004" h="421004">
                <a:moveTo>
                  <a:pt x="420624" y="0"/>
                </a:moveTo>
                <a:lnTo>
                  <a:pt x="0" y="0"/>
                </a:lnTo>
                <a:lnTo>
                  <a:pt x="0" y="420623"/>
                </a:lnTo>
                <a:lnTo>
                  <a:pt x="420624" y="420623"/>
                </a:lnTo>
                <a:lnTo>
                  <a:pt x="420624" y="0"/>
                </a:lnTo>
                <a:close/>
              </a:path>
            </a:pathLst>
          </a:custGeom>
          <a:solidFill>
            <a:srgbClr val="F1F1F1"/>
          </a:solidFill>
        </p:spPr>
        <p:txBody>
          <a:bodyPr wrap="square" lIns="0" tIns="0" rIns="0" bIns="0" rtlCol="0"/>
          <a:lstStyle/>
          <a:p>
            <a:endParaRPr/>
          </a:p>
        </p:txBody>
      </p:sp>
      <p:pic>
        <p:nvPicPr>
          <p:cNvPr id="3" name="object 3"/>
          <p:cNvPicPr/>
          <p:nvPr/>
        </p:nvPicPr>
        <p:blipFill>
          <a:blip r:embed="rId3" cstate="print"/>
          <a:stretch>
            <a:fillRect/>
          </a:stretch>
        </p:blipFill>
        <p:spPr>
          <a:xfrm>
            <a:off x="9325355" y="214905"/>
            <a:ext cx="2482559" cy="1485878"/>
          </a:xfrm>
          <a:prstGeom prst="rect">
            <a:avLst/>
          </a:prstGeom>
        </p:spPr>
      </p:pic>
      <p:sp>
        <p:nvSpPr>
          <p:cNvPr id="4" name="object 4"/>
          <p:cNvSpPr txBox="1">
            <a:spLocks noGrp="1"/>
          </p:cNvSpPr>
          <p:nvPr>
            <p:ph type="title"/>
          </p:nvPr>
        </p:nvSpPr>
        <p:spPr>
          <a:xfrm>
            <a:off x="546303" y="416128"/>
            <a:ext cx="7032625" cy="382156"/>
          </a:xfrm>
          <a:prstGeom prst="rect">
            <a:avLst/>
          </a:prstGeom>
        </p:spPr>
        <p:txBody>
          <a:bodyPr vert="horz" wrap="square" lIns="0" tIns="12700" rIns="0" bIns="0" rtlCol="0">
            <a:spAutoFit/>
          </a:bodyPr>
          <a:lstStyle/>
          <a:p>
            <a:pPr marL="12700">
              <a:lnSpc>
                <a:spcPct val="100000"/>
              </a:lnSpc>
              <a:spcBef>
                <a:spcPts val="100"/>
              </a:spcBef>
            </a:pPr>
            <a:r>
              <a:rPr lang="es-ES" spc="-140" dirty="0"/>
              <a:t>2. Historia</a:t>
            </a:r>
            <a:endParaRPr spc="-140" dirty="0"/>
          </a:p>
        </p:txBody>
      </p:sp>
      <p:sp>
        <p:nvSpPr>
          <p:cNvPr id="6" name="object 6"/>
          <p:cNvSpPr txBox="1"/>
          <p:nvPr/>
        </p:nvSpPr>
        <p:spPr>
          <a:xfrm>
            <a:off x="546303" y="1072528"/>
            <a:ext cx="7364730" cy="5506636"/>
          </a:xfrm>
          <a:prstGeom prst="rect">
            <a:avLst/>
          </a:prstGeom>
        </p:spPr>
        <p:txBody>
          <a:bodyPr vert="horz" wrap="square" lIns="0" tIns="12700" rIns="0" bIns="0" rtlCol="0">
            <a:spAutoFit/>
          </a:bodyPr>
          <a:lstStyle/>
          <a:p>
            <a:pPr marL="299085" indent="-286385">
              <a:lnSpc>
                <a:spcPct val="100000"/>
              </a:lnSpc>
              <a:spcBef>
                <a:spcPts val="100"/>
              </a:spcBef>
              <a:buFont typeface="Arial MT"/>
              <a:buChar char="•"/>
              <a:tabLst>
                <a:tab pos="299085" algn="l"/>
              </a:tabLst>
            </a:pPr>
            <a:r>
              <a:rPr lang="es-ES" dirty="0">
                <a:latin typeface="Tahoma"/>
                <a:cs typeface="Tahoma"/>
              </a:rPr>
              <a:t>Línea de tiempo resumida de Data </a:t>
            </a:r>
            <a:r>
              <a:rPr lang="es-ES" dirty="0" err="1">
                <a:latin typeface="Tahoma"/>
                <a:cs typeface="Tahoma"/>
              </a:rPr>
              <a:t>Analytics</a:t>
            </a:r>
            <a:r>
              <a:rPr lang="es-ES" dirty="0">
                <a:latin typeface="Tahoma"/>
                <a:cs typeface="Tahoma"/>
              </a:rPr>
              <a:t>.</a:t>
            </a:r>
          </a:p>
          <a:p>
            <a:pPr marL="299085" indent="-286385">
              <a:lnSpc>
                <a:spcPct val="100000"/>
              </a:lnSpc>
              <a:spcBef>
                <a:spcPts val="100"/>
              </a:spcBef>
              <a:buFont typeface="Arial MT"/>
              <a:buChar char="•"/>
              <a:tabLst>
                <a:tab pos="299085" algn="l"/>
              </a:tabLst>
            </a:pPr>
            <a:endParaRPr lang="es-ES" dirty="0">
              <a:latin typeface="Tahoma"/>
              <a:cs typeface="Tahoma"/>
            </a:endParaRPr>
          </a:p>
          <a:p>
            <a:pPr marL="299085" indent="-286385">
              <a:lnSpc>
                <a:spcPct val="100000"/>
              </a:lnSpc>
              <a:spcBef>
                <a:spcPts val="100"/>
              </a:spcBef>
              <a:buFont typeface="Arial MT"/>
              <a:buChar char="•"/>
              <a:tabLst>
                <a:tab pos="299085" algn="l"/>
              </a:tabLst>
            </a:pPr>
            <a:endParaRPr lang="es-ES" dirty="0">
              <a:latin typeface="Tahoma"/>
              <a:cs typeface="Tahoma"/>
            </a:endParaRPr>
          </a:p>
          <a:p>
            <a:pPr marL="299085" indent="-286385">
              <a:lnSpc>
                <a:spcPct val="100000"/>
              </a:lnSpc>
              <a:spcBef>
                <a:spcPts val="100"/>
              </a:spcBef>
              <a:buFont typeface="Arial MT"/>
              <a:buChar char="•"/>
              <a:tabLst>
                <a:tab pos="299085" algn="l"/>
              </a:tabLst>
            </a:pPr>
            <a:endParaRPr lang="es-ES" dirty="0">
              <a:latin typeface="Tahoma"/>
              <a:cs typeface="Tahoma"/>
            </a:endParaRPr>
          </a:p>
          <a:p>
            <a:pPr marL="299085" indent="-286385">
              <a:lnSpc>
                <a:spcPct val="100000"/>
              </a:lnSpc>
              <a:spcBef>
                <a:spcPts val="100"/>
              </a:spcBef>
              <a:buFont typeface="Arial MT"/>
              <a:buChar char="•"/>
              <a:tabLst>
                <a:tab pos="299085" algn="l"/>
              </a:tabLst>
            </a:pPr>
            <a:endParaRPr lang="es-ES" dirty="0">
              <a:latin typeface="Tahoma"/>
              <a:cs typeface="Tahoma"/>
            </a:endParaRPr>
          </a:p>
          <a:p>
            <a:pPr marL="299085" indent="-286385">
              <a:lnSpc>
                <a:spcPct val="100000"/>
              </a:lnSpc>
              <a:spcBef>
                <a:spcPts val="100"/>
              </a:spcBef>
              <a:buFont typeface="Arial MT"/>
              <a:buChar char="•"/>
              <a:tabLst>
                <a:tab pos="299085" algn="l"/>
              </a:tabLst>
            </a:pPr>
            <a:endParaRPr lang="es-ES" dirty="0">
              <a:latin typeface="Tahoma"/>
              <a:cs typeface="Tahoma"/>
            </a:endParaRPr>
          </a:p>
          <a:p>
            <a:pPr marL="299085" indent="-286385">
              <a:lnSpc>
                <a:spcPct val="100000"/>
              </a:lnSpc>
              <a:spcBef>
                <a:spcPts val="100"/>
              </a:spcBef>
              <a:buFont typeface="Arial MT"/>
              <a:buChar char="•"/>
              <a:tabLst>
                <a:tab pos="299085" algn="l"/>
              </a:tabLst>
            </a:pPr>
            <a:endParaRPr lang="es-ES" dirty="0">
              <a:latin typeface="Tahoma"/>
              <a:cs typeface="Tahoma"/>
            </a:endParaRPr>
          </a:p>
          <a:p>
            <a:pPr marL="299085" indent="-286385">
              <a:lnSpc>
                <a:spcPct val="100000"/>
              </a:lnSpc>
              <a:spcBef>
                <a:spcPts val="100"/>
              </a:spcBef>
              <a:buFont typeface="Arial MT"/>
              <a:buChar char="•"/>
              <a:tabLst>
                <a:tab pos="299085" algn="l"/>
              </a:tabLst>
            </a:pPr>
            <a:endParaRPr lang="es-ES" dirty="0">
              <a:latin typeface="Tahoma"/>
              <a:cs typeface="Tahoma"/>
            </a:endParaRPr>
          </a:p>
          <a:p>
            <a:pPr marL="299085" indent="-286385">
              <a:lnSpc>
                <a:spcPct val="100000"/>
              </a:lnSpc>
              <a:spcBef>
                <a:spcPts val="100"/>
              </a:spcBef>
              <a:buFont typeface="Arial MT"/>
              <a:buChar char="•"/>
              <a:tabLst>
                <a:tab pos="299085" algn="l"/>
              </a:tabLst>
            </a:pPr>
            <a:endParaRPr lang="es-ES" dirty="0">
              <a:latin typeface="Tahoma"/>
              <a:cs typeface="Tahoma"/>
            </a:endParaRPr>
          </a:p>
          <a:p>
            <a:pPr marL="299085" indent="-286385">
              <a:lnSpc>
                <a:spcPct val="100000"/>
              </a:lnSpc>
              <a:spcBef>
                <a:spcPts val="100"/>
              </a:spcBef>
              <a:buFont typeface="Arial MT"/>
              <a:buChar char="•"/>
              <a:tabLst>
                <a:tab pos="299085" algn="l"/>
              </a:tabLst>
            </a:pPr>
            <a:endParaRPr lang="es-ES" dirty="0">
              <a:latin typeface="Tahoma"/>
              <a:cs typeface="Tahoma"/>
            </a:endParaRPr>
          </a:p>
          <a:p>
            <a:pPr marL="299085" indent="-286385">
              <a:lnSpc>
                <a:spcPct val="100000"/>
              </a:lnSpc>
              <a:spcBef>
                <a:spcPts val="100"/>
              </a:spcBef>
              <a:buFont typeface="Arial MT"/>
              <a:buChar char="•"/>
              <a:tabLst>
                <a:tab pos="299085" algn="l"/>
              </a:tabLst>
            </a:pPr>
            <a:endParaRPr lang="es-ES" dirty="0">
              <a:latin typeface="Tahoma"/>
              <a:cs typeface="Tahoma"/>
            </a:endParaRPr>
          </a:p>
          <a:p>
            <a:pPr marL="299085" indent="-286385">
              <a:lnSpc>
                <a:spcPct val="100000"/>
              </a:lnSpc>
              <a:spcBef>
                <a:spcPts val="100"/>
              </a:spcBef>
              <a:buFont typeface="Arial MT"/>
              <a:buChar char="•"/>
              <a:tabLst>
                <a:tab pos="299085" algn="l"/>
              </a:tabLst>
            </a:pPr>
            <a:endParaRPr lang="es-ES" dirty="0">
              <a:latin typeface="Tahoma"/>
              <a:cs typeface="Tahoma"/>
            </a:endParaRPr>
          </a:p>
          <a:p>
            <a:pPr marL="299085" indent="-286385">
              <a:lnSpc>
                <a:spcPct val="100000"/>
              </a:lnSpc>
              <a:spcBef>
                <a:spcPts val="100"/>
              </a:spcBef>
              <a:buFont typeface="Arial MT"/>
              <a:buChar char="•"/>
              <a:tabLst>
                <a:tab pos="299085" algn="l"/>
              </a:tabLst>
            </a:pPr>
            <a:endParaRPr lang="es-ES" dirty="0">
              <a:latin typeface="Tahoma"/>
              <a:cs typeface="Tahoma"/>
            </a:endParaRPr>
          </a:p>
          <a:p>
            <a:pPr marL="299085" indent="-286385">
              <a:lnSpc>
                <a:spcPct val="100000"/>
              </a:lnSpc>
              <a:spcBef>
                <a:spcPts val="100"/>
              </a:spcBef>
              <a:buFont typeface="Arial MT"/>
              <a:buChar char="•"/>
              <a:tabLst>
                <a:tab pos="299085" algn="l"/>
              </a:tabLst>
            </a:pPr>
            <a:endParaRPr lang="es-ES" dirty="0">
              <a:latin typeface="Tahoma"/>
              <a:cs typeface="Tahoma"/>
            </a:endParaRPr>
          </a:p>
          <a:p>
            <a:pPr marL="299085" indent="-286385">
              <a:lnSpc>
                <a:spcPct val="100000"/>
              </a:lnSpc>
              <a:spcBef>
                <a:spcPts val="100"/>
              </a:spcBef>
              <a:buFont typeface="Arial MT"/>
              <a:buChar char="•"/>
              <a:tabLst>
                <a:tab pos="299085" algn="l"/>
              </a:tabLst>
            </a:pPr>
            <a:endParaRPr lang="es-ES" dirty="0">
              <a:latin typeface="Tahoma"/>
              <a:cs typeface="Tahoma"/>
            </a:endParaRPr>
          </a:p>
          <a:p>
            <a:pPr marL="12700">
              <a:lnSpc>
                <a:spcPct val="100000"/>
              </a:lnSpc>
              <a:spcBef>
                <a:spcPts val="100"/>
              </a:spcBef>
              <a:tabLst>
                <a:tab pos="299085" algn="l"/>
              </a:tabLst>
            </a:pPr>
            <a:endParaRPr lang="es-ES" dirty="0">
              <a:latin typeface="Tahoma"/>
              <a:cs typeface="Tahoma"/>
            </a:endParaRPr>
          </a:p>
          <a:p>
            <a:pPr marL="299085" indent="-286385">
              <a:lnSpc>
                <a:spcPct val="100000"/>
              </a:lnSpc>
              <a:spcBef>
                <a:spcPts val="100"/>
              </a:spcBef>
              <a:buFont typeface="Arial MT"/>
              <a:buChar char="•"/>
              <a:tabLst>
                <a:tab pos="299085" algn="l"/>
              </a:tabLst>
            </a:pPr>
            <a:endParaRPr lang="es-ES" dirty="0">
              <a:latin typeface="Tahoma"/>
              <a:cs typeface="Tahoma"/>
            </a:endParaRPr>
          </a:p>
          <a:p>
            <a:pPr marL="299085" indent="-286385">
              <a:lnSpc>
                <a:spcPct val="100000"/>
              </a:lnSpc>
              <a:spcBef>
                <a:spcPts val="100"/>
              </a:spcBef>
              <a:buFont typeface="Arial MT"/>
              <a:buChar char="•"/>
              <a:tabLst>
                <a:tab pos="299085" algn="l"/>
              </a:tabLst>
            </a:pPr>
            <a:endParaRPr lang="es-ES" dirty="0">
              <a:latin typeface="Tahoma"/>
              <a:cs typeface="Tahoma"/>
            </a:endParaRPr>
          </a:p>
          <a:p>
            <a:pPr marL="299085" indent="-286385">
              <a:lnSpc>
                <a:spcPct val="100000"/>
              </a:lnSpc>
              <a:spcBef>
                <a:spcPts val="100"/>
              </a:spcBef>
              <a:buFont typeface="Arial MT"/>
              <a:buChar char="•"/>
              <a:tabLst>
                <a:tab pos="299085" algn="l"/>
              </a:tabLst>
            </a:pPr>
            <a:endParaRPr lang="es-ES" dirty="0">
              <a:latin typeface="Tahoma"/>
              <a:cs typeface="Tahoma"/>
            </a:endParaRPr>
          </a:p>
        </p:txBody>
      </p:sp>
      <p:sp>
        <p:nvSpPr>
          <p:cNvPr id="9" name="object 9"/>
          <p:cNvSpPr txBox="1">
            <a:spLocks noGrp="1"/>
          </p:cNvSpPr>
          <p:nvPr>
            <p:ph type="sldNum" sz="quarter" idx="7"/>
          </p:nvPr>
        </p:nvSpPr>
        <p:spPr>
          <a:prstGeom prst="rect">
            <a:avLst/>
          </a:prstGeom>
        </p:spPr>
        <p:txBody>
          <a:bodyPr vert="horz" wrap="square" lIns="0" tIns="12700" rIns="0" bIns="0" rtlCol="0">
            <a:spAutoFit/>
          </a:bodyPr>
          <a:lstStyle/>
          <a:p>
            <a:pPr marL="80645">
              <a:lnSpc>
                <a:spcPct val="100000"/>
              </a:lnSpc>
              <a:spcBef>
                <a:spcPts val="100"/>
              </a:spcBef>
            </a:pPr>
            <a:fld id="{81D60167-4931-47E6-BA6A-407CBD079E47}" type="slidenum">
              <a:rPr spc="-50" dirty="0"/>
              <a:t>17</a:t>
            </a:fld>
            <a:endParaRPr spc="-50" dirty="0"/>
          </a:p>
        </p:txBody>
      </p:sp>
      <p:pic>
        <p:nvPicPr>
          <p:cNvPr id="8" name="Imagen 7">
            <a:extLst>
              <a:ext uri="{FF2B5EF4-FFF2-40B4-BE49-F238E27FC236}">
                <a16:creationId xmlns:a16="http://schemas.microsoft.com/office/drawing/2014/main" id="{E774F238-8C2F-FC11-B54C-11349CB790DE}"/>
              </a:ext>
            </a:extLst>
          </p:cNvPr>
          <p:cNvPicPr>
            <a:picLocks noChangeAspect="1"/>
          </p:cNvPicPr>
          <p:nvPr/>
        </p:nvPicPr>
        <p:blipFill>
          <a:blip r:embed="rId4"/>
          <a:stretch>
            <a:fillRect/>
          </a:stretch>
        </p:blipFill>
        <p:spPr>
          <a:xfrm>
            <a:off x="800426" y="1543248"/>
            <a:ext cx="6524378" cy="3771504"/>
          </a:xfrm>
          <a:prstGeom prst="rect">
            <a:avLst/>
          </a:prstGeom>
        </p:spPr>
      </p:pic>
    </p:spTree>
    <p:extLst>
      <p:ext uri="{BB962C8B-B14F-4D97-AF65-F5344CB8AC3E}">
        <p14:creationId xmlns:p14="http://schemas.microsoft.com/office/powerpoint/2010/main" val="13515068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1771376" y="6365747"/>
            <a:ext cx="421005" cy="421005"/>
          </a:xfrm>
          <a:custGeom>
            <a:avLst/>
            <a:gdLst/>
            <a:ahLst/>
            <a:cxnLst/>
            <a:rect l="l" t="t" r="r" b="b"/>
            <a:pathLst>
              <a:path w="421004" h="421004">
                <a:moveTo>
                  <a:pt x="420624" y="0"/>
                </a:moveTo>
                <a:lnTo>
                  <a:pt x="0" y="0"/>
                </a:lnTo>
                <a:lnTo>
                  <a:pt x="0" y="420623"/>
                </a:lnTo>
                <a:lnTo>
                  <a:pt x="420624" y="420623"/>
                </a:lnTo>
                <a:lnTo>
                  <a:pt x="420624" y="0"/>
                </a:lnTo>
                <a:close/>
              </a:path>
            </a:pathLst>
          </a:custGeom>
          <a:solidFill>
            <a:srgbClr val="F1F1F1"/>
          </a:solidFill>
        </p:spPr>
        <p:txBody>
          <a:bodyPr wrap="square" lIns="0" tIns="0" rIns="0" bIns="0" rtlCol="0"/>
          <a:lstStyle/>
          <a:p>
            <a:endParaRPr/>
          </a:p>
        </p:txBody>
      </p:sp>
      <p:pic>
        <p:nvPicPr>
          <p:cNvPr id="3" name="object 3"/>
          <p:cNvPicPr/>
          <p:nvPr/>
        </p:nvPicPr>
        <p:blipFill>
          <a:blip r:embed="rId3" cstate="print"/>
          <a:stretch>
            <a:fillRect/>
          </a:stretch>
        </p:blipFill>
        <p:spPr>
          <a:xfrm>
            <a:off x="9325355" y="214905"/>
            <a:ext cx="2482559" cy="1485878"/>
          </a:xfrm>
          <a:prstGeom prst="rect">
            <a:avLst/>
          </a:prstGeom>
        </p:spPr>
      </p:pic>
      <p:sp>
        <p:nvSpPr>
          <p:cNvPr id="4" name="object 4"/>
          <p:cNvSpPr txBox="1">
            <a:spLocks noGrp="1"/>
          </p:cNvSpPr>
          <p:nvPr>
            <p:ph type="title"/>
          </p:nvPr>
        </p:nvSpPr>
        <p:spPr>
          <a:xfrm>
            <a:off x="546303" y="416128"/>
            <a:ext cx="7032625" cy="382156"/>
          </a:xfrm>
          <a:prstGeom prst="rect">
            <a:avLst/>
          </a:prstGeom>
        </p:spPr>
        <p:txBody>
          <a:bodyPr vert="horz" wrap="square" lIns="0" tIns="12700" rIns="0" bIns="0" rtlCol="0">
            <a:spAutoFit/>
          </a:bodyPr>
          <a:lstStyle/>
          <a:p>
            <a:pPr marL="12700">
              <a:lnSpc>
                <a:spcPct val="100000"/>
              </a:lnSpc>
              <a:spcBef>
                <a:spcPts val="100"/>
              </a:spcBef>
            </a:pPr>
            <a:r>
              <a:rPr lang="es-ES" spc="-140" dirty="0"/>
              <a:t>2. Introducción: Historia</a:t>
            </a:r>
            <a:endParaRPr spc="-140" dirty="0"/>
          </a:p>
        </p:txBody>
      </p:sp>
      <p:sp>
        <p:nvSpPr>
          <p:cNvPr id="6" name="object 6"/>
          <p:cNvSpPr txBox="1"/>
          <p:nvPr/>
        </p:nvSpPr>
        <p:spPr>
          <a:xfrm>
            <a:off x="546302" y="1448561"/>
            <a:ext cx="8597697" cy="4270400"/>
          </a:xfrm>
          <a:prstGeom prst="rect">
            <a:avLst/>
          </a:prstGeom>
        </p:spPr>
        <p:txBody>
          <a:bodyPr vert="horz" wrap="square" lIns="0" tIns="12700" rIns="0" bIns="0" rtlCol="0">
            <a:spAutoFit/>
          </a:bodyPr>
          <a:lstStyle/>
          <a:p>
            <a:pPr marL="299085" indent="-286385">
              <a:lnSpc>
                <a:spcPct val="100000"/>
              </a:lnSpc>
              <a:spcBef>
                <a:spcPts val="100"/>
              </a:spcBef>
              <a:buFont typeface="Arial MT"/>
              <a:buChar char="•"/>
              <a:tabLst>
                <a:tab pos="299085" algn="l"/>
              </a:tabLst>
            </a:pPr>
            <a:r>
              <a:rPr lang="es-ES" dirty="0">
                <a:latin typeface="Tahoma"/>
                <a:cs typeface="Tahoma"/>
              </a:rPr>
              <a:t>Data </a:t>
            </a:r>
            <a:r>
              <a:rPr lang="es-ES" dirty="0" err="1">
                <a:latin typeface="Tahoma"/>
                <a:cs typeface="Tahoma"/>
              </a:rPr>
              <a:t>Science</a:t>
            </a:r>
            <a:r>
              <a:rPr lang="es-ES" dirty="0">
                <a:latin typeface="Tahoma"/>
                <a:cs typeface="Tahoma"/>
              </a:rPr>
              <a:t> </a:t>
            </a:r>
            <a:r>
              <a:rPr lang="es-ES" b="1" dirty="0">
                <a:latin typeface="Tahoma"/>
                <a:cs typeface="Tahoma"/>
              </a:rPr>
              <a:t>no</a:t>
            </a:r>
            <a:r>
              <a:rPr lang="es-ES" dirty="0">
                <a:latin typeface="Tahoma"/>
                <a:cs typeface="Tahoma"/>
              </a:rPr>
              <a:t> es algo nuevo. (1962 – John Tukey – “Future </a:t>
            </a:r>
            <a:r>
              <a:rPr lang="es-ES" dirty="0" err="1">
                <a:latin typeface="Tahoma"/>
                <a:cs typeface="Tahoma"/>
              </a:rPr>
              <a:t>of</a:t>
            </a:r>
            <a:r>
              <a:rPr lang="es-ES" dirty="0">
                <a:latin typeface="Tahoma"/>
                <a:cs typeface="Tahoma"/>
              </a:rPr>
              <a:t> Data </a:t>
            </a:r>
            <a:r>
              <a:rPr lang="es-ES" dirty="0" err="1">
                <a:latin typeface="Tahoma"/>
                <a:cs typeface="Tahoma"/>
              </a:rPr>
              <a:t>Analysis</a:t>
            </a:r>
            <a:r>
              <a:rPr lang="es-ES" dirty="0">
                <a:latin typeface="Tahoma"/>
                <a:cs typeface="Tahoma"/>
              </a:rPr>
              <a:t>”)</a:t>
            </a:r>
          </a:p>
          <a:p>
            <a:pPr marL="12700">
              <a:lnSpc>
                <a:spcPct val="100000"/>
              </a:lnSpc>
              <a:spcBef>
                <a:spcPts val="100"/>
              </a:spcBef>
              <a:tabLst>
                <a:tab pos="299085" algn="l"/>
              </a:tabLst>
            </a:pPr>
            <a:endParaRPr lang="es-ES" dirty="0">
              <a:latin typeface="Tahoma"/>
              <a:cs typeface="Tahoma"/>
            </a:endParaRPr>
          </a:p>
          <a:p>
            <a:pPr marL="299085" indent="-286385">
              <a:lnSpc>
                <a:spcPct val="100000"/>
              </a:lnSpc>
              <a:spcBef>
                <a:spcPts val="100"/>
              </a:spcBef>
              <a:buFont typeface="Arial MT"/>
              <a:buChar char="•"/>
              <a:tabLst>
                <a:tab pos="299085" algn="l"/>
              </a:tabLst>
            </a:pPr>
            <a:r>
              <a:rPr lang="es-ES" dirty="0">
                <a:latin typeface="Tahoma"/>
                <a:cs typeface="Tahoma"/>
              </a:rPr>
              <a:t>En “</a:t>
            </a:r>
            <a:r>
              <a:rPr lang="es-ES" dirty="0" err="1">
                <a:latin typeface="Tahoma"/>
                <a:cs typeface="Tahoma"/>
              </a:rPr>
              <a:t>The</a:t>
            </a:r>
            <a:r>
              <a:rPr lang="es-ES" dirty="0">
                <a:latin typeface="Tahoma"/>
                <a:cs typeface="Tahoma"/>
              </a:rPr>
              <a:t> future </a:t>
            </a:r>
            <a:r>
              <a:rPr lang="es-ES" dirty="0" err="1">
                <a:latin typeface="Tahoma"/>
                <a:cs typeface="Tahoma"/>
              </a:rPr>
              <a:t>of</a:t>
            </a:r>
            <a:r>
              <a:rPr lang="es-ES" dirty="0">
                <a:latin typeface="Tahoma"/>
                <a:cs typeface="Tahoma"/>
              </a:rPr>
              <a:t> Data </a:t>
            </a:r>
            <a:r>
              <a:rPr lang="es-ES" dirty="0" err="1">
                <a:latin typeface="Tahoma"/>
                <a:cs typeface="Tahoma"/>
              </a:rPr>
              <a:t>Analysis</a:t>
            </a:r>
            <a:r>
              <a:rPr lang="es-ES" dirty="0">
                <a:latin typeface="Tahoma"/>
                <a:cs typeface="Tahoma"/>
              </a:rPr>
              <a:t>” se introduce el término ”Data </a:t>
            </a:r>
            <a:r>
              <a:rPr lang="es-ES" dirty="0" err="1">
                <a:latin typeface="Tahoma"/>
                <a:cs typeface="Tahoma"/>
              </a:rPr>
              <a:t>Analysis</a:t>
            </a:r>
            <a:r>
              <a:rPr lang="es-ES" dirty="0">
                <a:latin typeface="Tahoma"/>
                <a:cs typeface="Tahoma"/>
              </a:rPr>
              <a:t>” a lo que los estadísticos llamaban estadística inferencial.</a:t>
            </a:r>
          </a:p>
          <a:p>
            <a:pPr marL="12700">
              <a:lnSpc>
                <a:spcPct val="100000"/>
              </a:lnSpc>
              <a:spcBef>
                <a:spcPts val="100"/>
              </a:spcBef>
              <a:tabLst>
                <a:tab pos="299085" algn="l"/>
              </a:tabLst>
            </a:pPr>
            <a:endParaRPr lang="es-ES" dirty="0">
              <a:latin typeface="Tahoma"/>
              <a:cs typeface="Tahoma"/>
            </a:endParaRPr>
          </a:p>
          <a:p>
            <a:pPr marL="299085" indent="-286385">
              <a:lnSpc>
                <a:spcPct val="100000"/>
              </a:lnSpc>
              <a:spcBef>
                <a:spcPts val="100"/>
              </a:spcBef>
              <a:buFont typeface="Arial MT"/>
              <a:buChar char="•"/>
              <a:tabLst>
                <a:tab pos="299085" algn="l"/>
              </a:tabLst>
            </a:pPr>
            <a:r>
              <a:rPr lang="es-ES" dirty="0">
                <a:latin typeface="Tahoma"/>
                <a:cs typeface="Tahoma"/>
              </a:rPr>
              <a:t>Se declara que es una nueva ciencia, pero las ciencias deben cumplir:</a:t>
            </a:r>
            <a:br>
              <a:rPr lang="es-ES" dirty="0">
                <a:latin typeface="Tahoma"/>
                <a:cs typeface="Tahoma"/>
              </a:rPr>
            </a:br>
            <a:r>
              <a:rPr lang="es-ES" dirty="0">
                <a:latin typeface="Tahoma"/>
                <a:cs typeface="Tahoma"/>
              </a:rPr>
              <a:t>(i) Contenido intelectual.</a:t>
            </a:r>
            <a:br>
              <a:rPr lang="es-ES" dirty="0">
                <a:latin typeface="Tahoma"/>
                <a:cs typeface="Tahoma"/>
              </a:rPr>
            </a:br>
            <a:r>
              <a:rPr lang="es-ES" dirty="0">
                <a:latin typeface="Tahoma"/>
                <a:cs typeface="Tahoma"/>
              </a:rPr>
              <a:t>(</a:t>
            </a:r>
            <a:r>
              <a:rPr lang="es-ES" dirty="0" err="1">
                <a:latin typeface="Tahoma"/>
                <a:cs typeface="Tahoma"/>
              </a:rPr>
              <a:t>ii</a:t>
            </a:r>
            <a:r>
              <a:rPr lang="es-ES" dirty="0">
                <a:latin typeface="Tahoma"/>
                <a:cs typeface="Tahoma"/>
              </a:rPr>
              <a:t>) Organización en una forma entendible.</a:t>
            </a:r>
            <a:br>
              <a:rPr lang="es-ES" dirty="0">
                <a:latin typeface="Tahoma"/>
                <a:cs typeface="Tahoma"/>
              </a:rPr>
            </a:br>
            <a:r>
              <a:rPr lang="es-ES" dirty="0">
                <a:latin typeface="Tahoma"/>
                <a:cs typeface="Tahoma"/>
              </a:rPr>
              <a:t>(</a:t>
            </a:r>
            <a:r>
              <a:rPr lang="es-ES" dirty="0" err="1">
                <a:latin typeface="Tahoma"/>
                <a:cs typeface="Tahoma"/>
              </a:rPr>
              <a:t>iii</a:t>
            </a:r>
            <a:r>
              <a:rPr lang="es-ES" dirty="0">
                <a:latin typeface="Tahoma"/>
                <a:cs typeface="Tahoma"/>
              </a:rPr>
              <a:t>) Confianza en la prueba de la experiencia como estándar último de validez.</a:t>
            </a:r>
          </a:p>
          <a:p>
            <a:pPr marL="299085" indent="-286385">
              <a:lnSpc>
                <a:spcPct val="100000"/>
              </a:lnSpc>
              <a:spcBef>
                <a:spcPts val="100"/>
              </a:spcBef>
              <a:buFont typeface="Arial MT"/>
              <a:buChar char="•"/>
              <a:tabLst>
                <a:tab pos="299085" algn="l"/>
              </a:tabLst>
            </a:pPr>
            <a:endParaRPr lang="es-ES" dirty="0">
              <a:latin typeface="Tahoma"/>
              <a:cs typeface="Tahoma"/>
            </a:endParaRPr>
          </a:p>
          <a:p>
            <a:pPr marL="299085" indent="-286385">
              <a:lnSpc>
                <a:spcPct val="100000"/>
              </a:lnSpc>
              <a:spcBef>
                <a:spcPts val="100"/>
              </a:spcBef>
              <a:buFont typeface="Arial MT"/>
              <a:buChar char="•"/>
              <a:tabLst>
                <a:tab pos="299085" algn="l"/>
              </a:tabLst>
            </a:pPr>
            <a:r>
              <a:rPr lang="es-ES" dirty="0">
                <a:latin typeface="Tahoma"/>
                <a:cs typeface="Tahoma"/>
              </a:rPr>
              <a:t>Tukey tuvo impacto o su verdadero reconocimiento al campo casi 40 o 50 años después. (Algunos lo llaman el padre de la Ciencia de Datos)</a:t>
            </a:r>
            <a:br>
              <a:rPr lang="es-ES" dirty="0">
                <a:latin typeface="Tahoma"/>
                <a:cs typeface="Tahoma"/>
              </a:rPr>
            </a:br>
            <a:endParaRPr lang="es-ES" dirty="0">
              <a:latin typeface="Tahoma"/>
              <a:cs typeface="Tahoma"/>
            </a:endParaRPr>
          </a:p>
          <a:p>
            <a:pPr marL="299085" indent="-286385">
              <a:lnSpc>
                <a:spcPct val="100000"/>
              </a:lnSpc>
              <a:spcBef>
                <a:spcPts val="100"/>
              </a:spcBef>
              <a:buFont typeface="Arial MT"/>
              <a:buChar char="•"/>
              <a:tabLst>
                <a:tab pos="299085" algn="l"/>
              </a:tabLst>
            </a:pPr>
            <a:endParaRPr lang="es-ES" dirty="0">
              <a:latin typeface="Tahoma"/>
              <a:cs typeface="Tahoma"/>
            </a:endParaRPr>
          </a:p>
          <a:p>
            <a:pPr marL="12700">
              <a:lnSpc>
                <a:spcPct val="100000"/>
              </a:lnSpc>
              <a:spcBef>
                <a:spcPts val="100"/>
              </a:spcBef>
              <a:tabLst>
                <a:tab pos="299085" algn="l"/>
              </a:tabLst>
            </a:pPr>
            <a:endParaRPr lang="es-ES" dirty="0">
              <a:latin typeface="Tahoma"/>
              <a:cs typeface="Tahoma"/>
            </a:endParaRPr>
          </a:p>
        </p:txBody>
      </p:sp>
      <p:sp>
        <p:nvSpPr>
          <p:cNvPr id="9" name="object 9"/>
          <p:cNvSpPr txBox="1">
            <a:spLocks noGrp="1"/>
          </p:cNvSpPr>
          <p:nvPr>
            <p:ph type="sldNum" sz="quarter" idx="7"/>
          </p:nvPr>
        </p:nvSpPr>
        <p:spPr>
          <a:prstGeom prst="rect">
            <a:avLst/>
          </a:prstGeom>
        </p:spPr>
        <p:txBody>
          <a:bodyPr vert="horz" wrap="square" lIns="0" tIns="12700" rIns="0" bIns="0" rtlCol="0">
            <a:spAutoFit/>
          </a:bodyPr>
          <a:lstStyle/>
          <a:p>
            <a:pPr marL="80645">
              <a:lnSpc>
                <a:spcPct val="100000"/>
              </a:lnSpc>
              <a:spcBef>
                <a:spcPts val="100"/>
              </a:spcBef>
            </a:pPr>
            <a:fld id="{81D60167-4931-47E6-BA6A-407CBD079E47}" type="slidenum">
              <a:rPr spc="-50" dirty="0"/>
              <a:t>18</a:t>
            </a:fld>
            <a:endParaRPr spc="-50" dirty="0"/>
          </a:p>
        </p:txBody>
      </p:sp>
      <p:pic>
        <p:nvPicPr>
          <p:cNvPr id="5" name="Imagen 4">
            <a:extLst>
              <a:ext uri="{FF2B5EF4-FFF2-40B4-BE49-F238E27FC236}">
                <a16:creationId xmlns:a16="http://schemas.microsoft.com/office/drawing/2014/main" id="{03A7D758-AA2A-E4FB-381E-0E2FB3B1EE77}"/>
              </a:ext>
            </a:extLst>
          </p:cNvPr>
          <p:cNvPicPr>
            <a:picLocks noChangeAspect="1"/>
          </p:cNvPicPr>
          <p:nvPr/>
        </p:nvPicPr>
        <p:blipFill>
          <a:blip r:embed="rId4"/>
          <a:stretch>
            <a:fillRect/>
          </a:stretch>
        </p:blipFill>
        <p:spPr>
          <a:xfrm>
            <a:off x="9325355" y="2463731"/>
            <a:ext cx="2482559" cy="3052326"/>
          </a:xfrm>
          <a:prstGeom prst="rect">
            <a:avLst/>
          </a:prstGeom>
        </p:spPr>
      </p:pic>
    </p:spTree>
    <p:extLst>
      <p:ext uri="{BB962C8B-B14F-4D97-AF65-F5344CB8AC3E}">
        <p14:creationId xmlns:p14="http://schemas.microsoft.com/office/powerpoint/2010/main" val="17301503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1771376" y="6365747"/>
            <a:ext cx="421005" cy="421005"/>
          </a:xfrm>
          <a:custGeom>
            <a:avLst/>
            <a:gdLst/>
            <a:ahLst/>
            <a:cxnLst/>
            <a:rect l="l" t="t" r="r" b="b"/>
            <a:pathLst>
              <a:path w="421004" h="421004">
                <a:moveTo>
                  <a:pt x="420624" y="0"/>
                </a:moveTo>
                <a:lnTo>
                  <a:pt x="0" y="0"/>
                </a:lnTo>
                <a:lnTo>
                  <a:pt x="0" y="420623"/>
                </a:lnTo>
                <a:lnTo>
                  <a:pt x="420624" y="420623"/>
                </a:lnTo>
                <a:lnTo>
                  <a:pt x="420624" y="0"/>
                </a:lnTo>
                <a:close/>
              </a:path>
            </a:pathLst>
          </a:custGeom>
          <a:solidFill>
            <a:srgbClr val="F1F1F1"/>
          </a:solidFill>
        </p:spPr>
        <p:txBody>
          <a:bodyPr wrap="square" lIns="0" tIns="0" rIns="0" bIns="0" rtlCol="0"/>
          <a:lstStyle/>
          <a:p>
            <a:endParaRPr/>
          </a:p>
        </p:txBody>
      </p:sp>
      <p:pic>
        <p:nvPicPr>
          <p:cNvPr id="3" name="object 3"/>
          <p:cNvPicPr/>
          <p:nvPr/>
        </p:nvPicPr>
        <p:blipFill>
          <a:blip r:embed="rId3" cstate="print"/>
          <a:stretch>
            <a:fillRect/>
          </a:stretch>
        </p:blipFill>
        <p:spPr>
          <a:xfrm>
            <a:off x="9325355" y="214905"/>
            <a:ext cx="2482559" cy="1485878"/>
          </a:xfrm>
          <a:prstGeom prst="rect">
            <a:avLst/>
          </a:prstGeom>
        </p:spPr>
      </p:pic>
      <p:sp>
        <p:nvSpPr>
          <p:cNvPr id="4" name="object 4"/>
          <p:cNvSpPr txBox="1">
            <a:spLocks noGrp="1"/>
          </p:cNvSpPr>
          <p:nvPr>
            <p:ph type="title"/>
          </p:nvPr>
        </p:nvSpPr>
        <p:spPr>
          <a:xfrm>
            <a:off x="546303" y="416128"/>
            <a:ext cx="7032625" cy="751488"/>
          </a:xfrm>
          <a:prstGeom prst="rect">
            <a:avLst/>
          </a:prstGeom>
        </p:spPr>
        <p:txBody>
          <a:bodyPr vert="horz" wrap="square" lIns="0" tIns="12700" rIns="0" bIns="0" rtlCol="0">
            <a:spAutoFit/>
          </a:bodyPr>
          <a:lstStyle/>
          <a:p>
            <a:pPr marL="12700">
              <a:lnSpc>
                <a:spcPct val="100000"/>
              </a:lnSpc>
              <a:spcBef>
                <a:spcPts val="100"/>
              </a:spcBef>
            </a:pPr>
            <a:r>
              <a:rPr lang="es-ES" spc="-140" dirty="0"/>
              <a:t>2. Introducción: Hubo algunos problemas con los estadísticos.</a:t>
            </a:r>
            <a:endParaRPr spc="-140" dirty="0"/>
          </a:p>
        </p:txBody>
      </p:sp>
      <p:sp>
        <p:nvSpPr>
          <p:cNvPr id="6" name="object 6"/>
          <p:cNvSpPr txBox="1"/>
          <p:nvPr/>
        </p:nvSpPr>
        <p:spPr>
          <a:xfrm>
            <a:off x="546302" y="1448561"/>
            <a:ext cx="8597697" cy="6537687"/>
          </a:xfrm>
          <a:prstGeom prst="rect">
            <a:avLst/>
          </a:prstGeom>
        </p:spPr>
        <p:txBody>
          <a:bodyPr vert="horz" wrap="square" lIns="0" tIns="12700" rIns="0" bIns="0" rtlCol="0">
            <a:spAutoFit/>
          </a:bodyPr>
          <a:lstStyle/>
          <a:p>
            <a:pPr marL="299085" indent="-286385">
              <a:lnSpc>
                <a:spcPct val="100000"/>
              </a:lnSpc>
              <a:spcBef>
                <a:spcPts val="100"/>
              </a:spcBef>
              <a:buFont typeface="Arial MT"/>
              <a:buChar char="•"/>
              <a:tabLst>
                <a:tab pos="299085" algn="l"/>
              </a:tabLst>
            </a:pPr>
            <a:r>
              <a:rPr lang="es-ES" dirty="0">
                <a:latin typeface="Tahoma"/>
                <a:cs typeface="Tahoma"/>
              </a:rPr>
              <a:t>Las ramas de estadística, </a:t>
            </a:r>
            <a:r>
              <a:rPr lang="es-ES" dirty="0" err="1">
                <a:latin typeface="Tahoma"/>
                <a:cs typeface="Tahoma"/>
              </a:rPr>
              <a:t>computer</a:t>
            </a:r>
            <a:r>
              <a:rPr lang="es-ES" dirty="0">
                <a:latin typeface="Tahoma"/>
                <a:cs typeface="Tahoma"/>
              </a:rPr>
              <a:t> </a:t>
            </a:r>
            <a:r>
              <a:rPr lang="es-ES" dirty="0" err="1">
                <a:latin typeface="Tahoma"/>
                <a:cs typeface="Tahoma"/>
              </a:rPr>
              <a:t>engineers</a:t>
            </a:r>
            <a:r>
              <a:rPr lang="es-ES" dirty="0">
                <a:latin typeface="Tahoma"/>
                <a:cs typeface="Tahoma"/>
              </a:rPr>
              <a:t> venían hace bastante tiempo ocupando herramientas computacionales, algoritmos y tratamiento de los datos para poder obtener </a:t>
            </a:r>
            <a:r>
              <a:rPr lang="es-ES" i="1" dirty="0" err="1">
                <a:latin typeface="Tahoma"/>
                <a:cs typeface="Tahoma"/>
              </a:rPr>
              <a:t>insights</a:t>
            </a:r>
            <a:r>
              <a:rPr lang="es-ES" dirty="0">
                <a:latin typeface="Tahoma"/>
                <a:cs typeface="Tahoma"/>
              </a:rPr>
              <a:t> de los datos.</a:t>
            </a:r>
          </a:p>
          <a:p>
            <a:pPr marL="299085" indent="-286385">
              <a:lnSpc>
                <a:spcPct val="100000"/>
              </a:lnSpc>
              <a:spcBef>
                <a:spcPts val="100"/>
              </a:spcBef>
              <a:buFont typeface="Arial MT"/>
              <a:buChar char="•"/>
              <a:tabLst>
                <a:tab pos="299085" algn="l"/>
              </a:tabLst>
            </a:pPr>
            <a:endParaRPr lang="es-ES" dirty="0">
              <a:latin typeface="Tahoma"/>
              <a:cs typeface="Tahoma"/>
            </a:endParaRPr>
          </a:p>
          <a:p>
            <a:pPr marL="299085" indent="-286385">
              <a:lnSpc>
                <a:spcPct val="100000"/>
              </a:lnSpc>
              <a:spcBef>
                <a:spcPts val="100"/>
              </a:spcBef>
              <a:buFont typeface="Arial MT"/>
              <a:buChar char="•"/>
              <a:tabLst>
                <a:tab pos="299085" algn="l"/>
              </a:tabLst>
            </a:pPr>
            <a:r>
              <a:rPr lang="es-ES" dirty="0">
                <a:latin typeface="Tahoma"/>
                <a:cs typeface="Tahoma"/>
              </a:rPr>
              <a:t>Artículos:</a:t>
            </a:r>
            <a:br>
              <a:rPr lang="es-ES" dirty="0">
                <a:latin typeface="Tahoma"/>
                <a:cs typeface="Tahoma"/>
              </a:rPr>
            </a:br>
            <a:r>
              <a:rPr lang="es-ES" i="1" dirty="0">
                <a:latin typeface="Tahoma"/>
                <a:cs typeface="Tahoma"/>
              </a:rPr>
              <a:t>”</a:t>
            </a:r>
            <a:r>
              <a:rPr lang="es-ES" i="1" dirty="0" err="1">
                <a:latin typeface="Tahoma"/>
                <a:cs typeface="Tahoma"/>
              </a:rPr>
              <a:t>Aren’t</a:t>
            </a:r>
            <a:r>
              <a:rPr lang="es-ES" i="1" dirty="0">
                <a:latin typeface="Tahoma"/>
                <a:cs typeface="Tahoma"/>
              </a:rPr>
              <a:t> </a:t>
            </a:r>
            <a:r>
              <a:rPr lang="es-ES" i="1" dirty="0" err="1">
                <a:latin typeface="Tahoma"/>
                <a:cs typeface="Tahoma"/>
              </a:rPr>
              <a:t>we</a:t>
            </a:r>
            <a:r>
              <a:rPr lang="es-ES" i="1" dirty="0">
                <a:latin typeface="Tahoma"/>
                <a:cs typeface="Tahoma"/>
              </a:rPr>
              <a:t> data </a:t>
            </a:r>
            <a:r>
              <a:rPr lang="es-ES" i="1" dirty="0" err="1">
                <a:latin typeface="Tahoma"/>
                <a:cs typeface="Tahoma"/>
              </a:rPr>
              <a:t>science</a:t>
            </a:r>
            <a:r>
              <a:rPr lang="es-ES" i="1" dirty="0">
                <a:latin typeface="Tahoma"/>
                <a:cs typeface="Tahoma"/>
              </a:rPr>
              <a:t> ?”</a:t>
            </a:r>
            <a:r>
              <a:rPr lang="es-ES" dirty="0">
                <a:latin typeface="Tahoma"/>
                <a:cs typeface="Tahoma"/>
              </a:rPr>
              <a:t>  (Marie Davidian-2013)</a:t>
            </a:r>
            <a:br>
              <a:rPr lang="es-ES" dirty="0">
                <a:latin typeface="Tahoma"/>
                <a:cs typeface="Tahoma"/>
              </a:rPr>
            </a:br>
            <a:r>
              <a:rPr lang="es-ES" i="1" dirty="0">
                <a:latin typeface="Tahoma"/>
                <a:cs typeface="Tahoma"/>
              </a:rPr>
              <a:t>“</a:t>
            </a:r>
            <a:r>
              <a:rPr lang="es-ES" i="1" dirty="0" err="1">
                <a:latin typeface="Tahoma"/>
                <a:cs typeface="Tahoma"/>
              </a:rPr>
              <a:t>Is</a:t>
            </a:r>
            <a:r>
              <a:rPr lang="es-ES" i="1" dirty="0">
                <a:latin typeface="Tahoma"/>
                <a:cs typeface="Tahoma"/>
              </a:rPr>
              <a:t> data </a:t>
            </a:r>
            <a:r>
              <a:rPr lang="es-ES" i="1" dirty="0" err="1">
                <a:latin typeface="Tahoma"/>
                <a:cs typeface="Tahoma"/>
              </a:rPr>
              <a:t>science</a:t>
            </a:r>
            <a:r>
              <a:rPr lang="es-ES" i="1" dirty="0">
                <a:latin typeface="Tahoma"/>
                <a:cs typeface="Tahoma"/>
              </a:rPr>
              <a:t> </a:t>
            </a:r>
            <a:r>
              <a:rPr lang="es-ES" i="1" dirty="0" err="1">
                <a:latin typeface="Tahoma"/>
                <a:cs typeface="Tahoma"/>
              </a:rPr>
              <a:t>just</a:t>
            </a:r>
            <a:r>
              <a:rPr lang="es-ES" i="1" dirty="0">
                <a:latin typeface="Tahoma"/>
                <a:cs typeface="Tahoma"/>
              </a:rPr>
              <a:t> a “rebranding” </a:t>
            </a:r>
            <a:r>
              <a:rPr lang="es-ES" i="1" dirty="0" err="1">
                <a:latin typeface="Tahoma"/>
                <a:cs typeface="Tahoma"/>
              </a:rPr>
              <a:t>of</a:t>
            </a:r>
            <a:r>
              <a:rPr lang="es-ES" i="1" dirty="0">
                <a:latin typeface="Tahoma"/>
                <a:cs typeface="Tahoma"/>
              </a:rPr>
              <a:t> </a:t>
            </a:r>
            <a:r>
              <a:rPr lang="es-ES" i="1" dirty="0" err="1">
                <a:latin typeface="Tahoma"/>
                <a:cs typeface="Tahoma"/>
              </a:rPr>
              <a:t>statistics</a:t>
            </a:r>
            <a:r>
              <a:rPr lang="es-ES" i="1" dirty="0">
                <a:latin typeface="Tahoma"/>
                <a:cs typeface="Tahoma"/>
              </a:rPr>
              <a:t>”</a:t>
            </a:r>
            <a:r>
              <a:rPr lang="es-ES" dirty="0">
                <a:latin typeface="Tahoma"/>
                <a:cs typeface="Tahoma"/>
              </a:rPr>
              <a:t>  (Martin </a:t>
            </a:r>
            <a:r>
              <a:rPr lang="es-ES" dirty="0" err="1">
                <a:latin typeface="Tahoma"/>
                <a:cs typeface="Tahoma"/>
              </a:rPr>
              <a:t>Godson</a:t>
            </a:r>
            <a:r>
              <a:rPr lang="es-ES" dirty="0">
                <a:latin typeface="Tahoma"/>
                <a:cs typeface="Tahoma"/>
              </a:rPr>
              <a:t> – 2015)</a:t>
            </a:r>
          </a:p>
          <a:p>
            <a:pPr marL="299085" indent="-286385">
              <a:lnSpc>
                <a:spcPct val="100000"/>
              </a:lnSpc>
              <a:spcBef>
                <a:spcPts val="100"/>
              </a:spcBef>
              <a:buFont typeface="Arial MT"/>
              <a:buChar char="•"/>
              <a:tabLst>
                <a:tab pos="299085" algn="l"/>
              </a:tabLst>
            </a:pPr>
            <a:endParaRPr lang="es-ES" dirty="0">
              <a:latin typeface="Tahoma"/>
              <a:cs typeface="Tahoma"/>
            </a:endParaRPr>
          </a:p>
          <a:p>
            <a:pPr marL="299085" indent="-286385">
              <a:spcBef>
                <a:spcPts val="100"/>
              </a:spcBef>
              <a:buFont typeface="Arial MT"/>
              <a:buChar char="•"/>
              <a:tabLst>
                <a:tab pos="299085" algn="l"/>
              </a:tabLst>
            </a:pPr>
            <a:r>
              <a:rPr lang="es-ES" dirty="0">
                <a:latin typeface="Tahoma"/>
                <a:cs typeface="Tahoma"/>
              </a:rPr>
              <a:t>Desde los </a:t>
            </a:r>
            <a:r>
              <a:rPr lang="es-ES" dirty="0" err="1">
                <a:latin typeface="Tahoma"/>
                <a:cs typeface="Tahoma"/>
              </a:rPr>
              <a:t>cientistas</a:t>
            </a:r>
            <a:r>
              <a:rPr lang="es-ES" dirty="0">
                <a:latin typeface="Tahoma"/>
                <a:cs typeface="Tahoma"/>
              </a:rPr>
              <a:t> de datos </a:t>
            </a:r>
            <a:r>
              <a:rPr lang="es-ES" i="1" dirty="0">
                <a:latin typeface="Tahoma"/>
                <a:cs typeface="Tahoma"/>
              </a:rPr>
              <a:t>– “</a:t>
            </a:r>
            <a:r>
              <a:rPr lang="es-CL" i="1" dirty="0">
                <a:latin typeface="Tahoma"/>
                <a:cs typeface="Tahoma"/>
              </a:rPr>
              <a:t>Data </a:t>
            </a:r>
            <a:r>
              <a:rPr lang="es-CL" i="1" dirty="0" err="1">
                <a:latin typeface="Tahoma"/>
                <a:cs typeface="Tahoma"/>
              </a:rPr>
              <a:t>Science</a:t>
            </a:r>
            <a:r>
              <a:rPr lang="es-CL" i="1" dirty="0">
                <a:latin typeface="Tahoma"/>
                <a:cs typeface="Tahoma"/>
              </a:rPr>
              <a:t> </a:t>
            </a:r>
            <a:r>
              <a:rPr lang="es-CL" i="1" dirty="0" err="1">
                <a:latin typeface="Tahoma"/>
                <a:cs typeface="Tahoma"/>
              </a:rPr>
              <a:t>without</a:t>
            </a:r>
            <a:r>
              <a:rPr lang="es-CL" i="1" dirty="0">
                <a:latin typeface="Tahoma"/>
                <a:cs typeface="Tahoma"/>
              </a:rPr>
              <a:t> </a:t>
            </a:r>
            <a:r>
              <a:rPr lang="es-CL" i="1" dirty="0" err="1">
                <a:latin typeface="Tahoma"/>
                <a:cs typeface="Tahoma"/>
              </a:rPr>
              <a:t>statistics</a:t>
            </a:r>
            <a:r>
              <a:rPr lang="es-CL" i="1" dirty="0">
                <a:latin typeface="Tahoma"/>
                <a:cs typeface="Tahoma"/>
              </a:rPr>
              <a:t> </a:t>
            </a:r>
            <a:r>
              <a:rPr lang="es-CL" i="1" dirty="0" err="1">
                <a:latin typeface="Tahoma"/>
                <a:cs typeface="Tahoma"/>
              </a:rPr>
              <a:t>is</a:t>
            </a:r>
            <a:r>
              <a:rPr lang="es-CL" i="1" dirty="0">
                <a:latin typeface="Tahoma"/>
                <a:cs typeface="Tahoma"/>
              </a:rPr>
              <a:t> </a:t>
            </a:r>
            <a:r>
              <a:rPr lang="es-CL" i="1" dirty="0" err="1">
                <a:latin typeface="Tahoma"/>
                <a:cs typeface="Tahoma"/>
              </a:rPr>
              <a:t>possible</a:t>
            </a:r>
            <a:r>
              <a:rPr lang="es-CL" i="1" dirty="0">
                <a:latin typeface="Tahoma"/>
                <a:cs typeface="Tahoma"/>
              </a:rPr>
              <a:t>, </a:t>
            </a:r>
            <a:r>
              <a:rPr lang="es-CL" i="1" dirty="0" err="1">
                <a:latin typeface="Tahoma"/>
                <a:cs typeface="Tahoma"/>
              </a:rPr>
              <a:t>even</a:t>
            </a:r>
            <a:r>
              <a:rPr lang="es-CL" i="1" dirty="0">
                <a:latin typeface="Tahoma"/>
                <a:cs typeface="Tahoma"/>
              </a:rPr>
              <a:t> </a:t>
            </a:r>
            <a:r>
              <a:rPr lang="es-CL" i="1" dirty="0" err="1">
                <a:latin typeface="Tahoma"/>
                <a:cs typeface="Tahoma"/>
              </a:rPr>
              <a:t>desirable</a:t>
            </a:r>
            <a:r>
              <a:rPr lang="es-ES" i="1" dirty="0">
                <a:latin typeface="Tahoma"/>
                <a:cs typeface="Tahoma"/>
              </a:rPr>
              <a:t>”.</a:t>
            </a:r>
          </a:p>
          <a:p>
            <a:pPr marL="299085" indent="-286385">
              <a:spcBef>
                <a:spcPts val="100"/>
              </a:spcBef>
              <a:buFont typeface="Arial MT"/>
              <a:buChar char="•"/>
              <a:tabLst>
                <a:tab pos="299085" algn="l"/>
              </a:tabLst>
            </a:pPr>
            <a:endParaRPr lang="es-ES" i="1" dirty="0">
              <a:latin typeface="Tahoma"/>
              <a:cs typeface="Tahoma"/>
            </a:endParaRPr>
          </a:p>
          <a:p>
            <a:pPr marL="299085" indent="-286385">
              <a:spcBef>
                <a:spcPts val="100"/>
              </a:spcBef>
              <a:buFont typeface="Arial MT"/>
              <a:buChar char="•"/>
              <a:tabLst>
                <a:tab pos="299085" algn="l"/>
              </a:tabLst>
            </a:pPr>
            <a:r>
              <a:rPr lang="es-ES" dirty="0">
                <a:latin typeface="Tahoma"/>
                <a:cs typeface="Tahoma"/>
              </a:rPr>
              <a:t>Finalmente, el término Data </a:t>
            </a:r>
            <a:r>
              <a:rPr lang="es-ES" dirty="0" err="1">
                <a:latin typeface="Tahoma"/>
                <a:cs typeface="Tahoma"/>
              </a:rPr>
              <a:t>Science</a:t>
            </a:r>
            <a:r>
              <a:rPr lang="es-ES" dirty="0">
                <a:latin typeface="Tahoma"/>
                <a:cs typeface="Tahoma"/>
              </a:rPr>
              <a:t> empezó a utilizarse por los años 90-2000.</a:t>
            </a:r>
            <a:br>
              <a:rPr lang="es-ES" dirty="0">
                <a:latin typeface="Tahoma"/>
                <a:cs typeface="Tahoma"/>
              </a:rPr>
            </a:br>
            <a:r>
              <a:rPr lang="es-ES" dirty="0">
                <a:latin typeface="Tahoma"/>
                <a:cs typeface="Tahoma"/>
              </a:rPr>
              <a:t>Data </a:t>
            </a:r>
            <a:r>
              <a:rPr lang="es-ES" dirty="0" err="1">
                <a:latin typeface="Tahoma"/>
                <a:cs typeface="Tahoma"/>
              </a:rPr>
              <a:t>Science</a:t>
            </a:r>
            <a:r>
              <a:rPr lang="es-ES" dirty="0">
                <a:latin typeface="Tahoma"/>
                <a:cs typeface="Tahoma"/>
              </a:rPr>
              <a:t>: </a:t>
            </a:r>
            <a:r>
              <a:rPr lang="es-ES" dirty="0">
                <a:solidFill>
                  <a:schemeClr val="tx1">
                    <a:lumMod val="65000"/>
                    <a:lumOff val="35000"/>
                  </a:schemeClr>
                </a:solidFill>
                <a:latin typeface="Tahoma"/>
                <a:cs typeface="Tahoma"/>
                <a:hlinkClick r:id="rId4">
                  <a:extLst>
                    <a:ext uri="{A12FA001-AC4F-418D-AE19-62706E023703}">
                      <ahyp:hlinkClr xmlns:ahyp="http://schemas.microsoft.com/office/drawing/2018/hyperlinkcolor" val="tx"/>
                    </a:ext>
                  </a:extLst>
                </a:hlinkClick>
              </a:rPr>
              <a:t>“The sexiest job of the 21st century”</a:t>
            </a:r>
            <a:r>
              <a:rPr lang="es-ES" dirty="0">
                <a:solidFill>
                  <a:schemeClr val="tx1">
                    <a:lumMod val="65000"/>
                    <a:lumOff val="35000"/>
                  </a:schemeClr>
                </a:solidFill>
                <a:latin typeface="Tahoma"/>
                <a:cs typeface="Tahoma"/>
              </a:rPr>
              <a:t> (2012)</a:t>
            </a:r>
            <a:endParaRPr lang="es-ES" dirty="0">
              <a:latin typeface="Tahoma"/>
              <a:cs typeface="Tahoma"/>
            </a:endParaRPr>
          </a:p>
          <a:p>
            <a:pPr marL="299085" indent="-286385">
              <a:spcBef>
                <a:spcPts val="100"/>
              </a:spcBef>
              <a:buFont typeface="Arial MT"/>
              <a:buChar char="•"/>
              <a:tabLst>
                <a:tab pos="299085" algn="l"/>
              </a:tabLst>
            </a:pPr>
            <a:endParaRPr lang="es-ES" dirty="0">
              <a:latin typeface="Tahoma"/>
              <a:cs typeface="Tahoma"/>
            </a:endParaRPr>
          </a:p>
          <a:p>
            <a:pPr marL="299085" indent="-286385">
              <a:spcBef>
                <a:spcPts val="100"/>
              </a:spcBef>
              <a:buFont typeface="Arial MT"/>
              <a:buChar char="•"/>
              <a:tabLst>
                <a:tab pos="299085" algn="l"/>
              </a:tabLst>
            </a:pPr>
            <a:r>
              <a:rPr lang="es-ES" dirty="0">
                <a:latin typeface="Tahoma"/>
                <a:cs typeface="Tahoma"/>
              </a:rPr>
              <a:t>La diferencia entre data </a:t>
            </a:r>
            <a:r>
              <a:rPr lang="es-ES" dirty="0" err="1">
                <a:latin typeface="Tahoma"/>
                <a:cs typeface="Tahoma"/>
              </a:rPr>
              <a:t>science</a:t>
            </a:r>
            <a:r>
              <a:rPr lang="es-ES" dirty="0">
                <a:latin typeface="Tahoma"/>
                <a:cs typeface="Tahoma"/>
              </a:rPr>
              <a:t> y estadística según un investigador famoso (David </a:t>
            </a:r>
            <a:r>
              <a:rPr lang="es-ES" dirty="0" err="1">
                <a:latin typeface="Tahoma"/>
                <a:cs typeface="Tahoma"/>
              </a:rPr>
              <a:t>Donoho</a:t>
            </a:r>
            <a:r>
              <a:rPr lang="es-ES" dirty="0">
                <a:latin typeface="Tahoma"/>
                <a:cs typeface="Tahoma"/>
              </a:rPr>
              <a:t>) está en la aplicación y crecimiento de un campo en base a la estadística tradicional.</a:t>
            </a:r>
          </a:p>
          <a:p>
            <a:pPr marL="299085" indent="-286385">
              <a:spcBef>
                <a:spcPts val="100"/>
              </a:spcBef>
              <a:buFont typeface="Arial MT"/>
              <a:buChar char="•"/>
              <a:tabLst>
                <a:tab pos="299085" algn="l"/>
              </a:tabLst>
            </a:pPr>
            <a:endParaRPr lang="es-ES" i="1" dirty="0">
              <a:latin typeface="Tahoma"/>
              <a:cs typeface="Tahoma"/>
            </a:endParaRPr>
          </a:p>
          <a:p>
            <a:pPr marL="12700">
              <a:spcBef>
                <a:spcPts val="100"/>
              </a:spcBef>
              <a:tabLst>
                <a:tab pos="299085" algn="l"/>
              </a:tabLst>
            </a:pPr>
            <a:br>
              <a:rPr lang="es-ES" dirty="0">
                <a:latin typeface="Tahoma"/>
                <a:cs typeface="Tahoma"/>
              </a:rPr>
            </a:br>
            <a:br>
              <a:rPr lang="es-ES" dirty="0">
                <a:latin typeface="Tahoma"/>
                <a:cs typeface="Tahoma"/>
              </a:rPr>
            </a:br>
            <a:endParaRPr lang="es-ES" dirty="0">
              <a:latin typeface="Tahoma"/>
              <a:cs typeface="Tahoma"/>
            </a:endParaRPr>
          </a:p>
          <a:p>
            <a:pPr marL="299085" indent="-286385">
              <a:lnSpc>
                <a:spcPct val="100000"/>
              </a:lnSpc>
              <a:spcBef>
                <a:spcPts val="100"/>
              </a:spcBef>
              <a:buFont typeface="Arial MT"/>
              <a:buChar char="•"/>
              <a:tabLst>
                <a:tab pos="299085" algn="l"/>
              </a:tabLst>
            </a:pPr>
            <a:endParaRPr lang="es-ES" dirty="0">
              <a:latin typeface="Tahoma"/>
              <a:cs typeface="Tahoma"/>
            </a:endParaRPr>
          </a:p>
          <a:p>
            <a:pPr marL="12700">
              <a:lnSpc>
                <a:spcPct val="100000"/>
              </a:lnSpc>
              <a:spcBef>
                <a:spcPts val="100"/>
              </a:spcBef>
              <a:tabLst>
                <a:tab pos="299085" algn="l"/>
              </a:tabLst>
            </a:pPr>
            <a:endParaRPr lang="es-ES" dirty="0">
              <a:latin typeface="Tahoma"/>
              <a:cs typeface="Tahoma"/>
            </a:endParaRPr>
          </a:p>
        </p:txBody>
      </p:sp>
      <p:sp>
        <p:nvSpPr>
          <p:cNvPr id="9" name="object 9"/>
          <p:cNvSpPr txBox="1">
            <a:spLocks noGrp="1"/>
          </p:cNvSpPr>
          <p:nvPr>
            <p:ph type="sldNum" sz="quarter" idx="7"/>
          </p:nvPr>
        </p:nvSpPr>
        <p:spPr>
          <a:prstGeom prst="rect">
            <a:avLst/>
          </a:prstGeom>
        </p:spPr>
        <p:txBody>
          <a:bodyPr vert="horz" wrap="square" lIns="0" tIns="12700" rIns="0" bIns="0" rtlCol="0">
            <a:spAutoFit/>
          </a:bodyPr>
          <a:lstStyle/>
          <a:p>
            <a:pPr marL="80645">
              <a:lnSpc>
                <a:spcPct val="100000"/>
              </a:lnSpc>
              <a:spcBef>
                <a:spcPts val="100"/>
              </a:spcBef>
            </a:pPr>
            <a:fld id="{81D60167-4931-47E6-BA6A-407CBD079E47}" type="slidenum">
              <a:rPr spc="-50" dirty="0"/>
              <a:t>19</a:t>
            </a:fld>
            <a:endParaRPr spc="-50" dirty="0"/>
          </a:p>
        </p:txBody>
      </p:sp>
    </p:spTree>
    <p:extLst>
      <p:ext uri="{BB962C8B-B14F-4D97-AF65-F5344CB8AC3E}">
        <p14:creationId xmlns:p14="http://schemas.microsoft.com/office/powerpoint/2010/main" val="25386540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9325355" y="214905"/>
            <a:ext cx="2482559" cy="1485878"/>
          </a:xfrm>
          <a:prstGeom prst="rect">
            <a:avLst/>
          </a:prstGeom>
        </p:spPr>
      </p:pic>
      <p:sp>
        <p:nvSpPr>
          <p:cNvPr id="3" name="object 3"/>
          <p:cNvSpPr txBox="1">
            <a:spLocks noGrp="1"/>
          </p:cNvSpPr>
          <p:nvPr>
            <p:ph type="title"/>
          </p:nvPr>
        </p:nvSpPr>
        <p:spPr>
          <a:xfrm>
            <a:off x="2361945" y="2490927"/>
            <a:ext cx="7228840" cy="1489075"/>
          </a:xfrm>
          <a:prstGeom prst="rect">
            <a:avLst/>
          </a:prstGeom>
        </p:spPr>
        <p:txBody>
          <a:bodyPr vert="horz" wrap="square" lIns="0" tIns="12700" rIns="0" bIns="0" rtlCol="0">
            <a:spAutoFit/>
          </a:bodyPr>
          <a:lstStyle/>
          <a:p>
            <a:pPr marL="12700">
              <a:lnSpc>
                <a:spcPct val="100000"/>
              </a:lnSpc>
              <a:spcBef>
                <a:spcPts val="100"/>
              </a:spcBef>
            </a:pPr>
            <a:r>
              <a:rPr sz="9600" spc="-10" dirty="0">
                <a:solidFill>
                  <a:srgbClr val="001E5A"/>
                </a:solidFill>
                <a:latin typeface="Tahoma"/>
                <a:cs typeface="Tahoma"/>
              </a:rPr>
              <a:t>¡Bienvenidos!</a:t>
            </a:r>
            <a:endParaRPr sz="9600">
              <a:latin typeface="Tahoma"/>
              <a:cs typeface="Tahoma"/>
            </a:endParaRPr>
          </a:p>
        </p:txBody>
      </p:sp>
      <p:sp>
        <p:nvSpPr>
          <p:cNvPr id="4" name="object 4"/>
          <p:cNvSpPr txBox="1">
            <a:spLocks noGrp="1"/>
          </p:cNvSpPr>
          <p:nvPr>
            <p:ph type="sldNum" sz="quarter" idx="7"/>
          </p:nvPr>
        </p:nvSpPr>
        <p:spPr>
          <a:prstGeom prst="rect">
            <a:avLst/>
          </a:prstGeom>
        </p:spPr>
        <p:txBody>
          <a:bodyPr vert="horz" wrap="square" lIns="0" tIns="12700" rIns="0" bIns="0" rtlCol="0">
            <a:spAutoFit/>
          </a:bodyPr>
          <a:lstStyle/>
          <a:p>
            <a:pPr marL="80645">
              <a:lnSpc>
                <a:spcPct val="100000"/>
              </a:lnSpc>
              <a:spcBef>
                <a:spcPts val="100"/>
              </a:spcBef>
            </a:pPr>
            <a:fld id="{81D60167-4931-47E6-BA6A-407CBD079E47}" type="slidenum">
              <a:rPr spc="-50" dirty="0"/>
              <a:t>2</a:t>
            </a:fld>
            <a:endParaRPr spc="-5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1771376" y="6365747"/>
            <a:ext cx="421005" cy="421005"/>
          </a:xfrm>
          <a:custGeom>
            <a:avLst/>
            <a:gdLst/>
            <a:ahLst/>
            <a:cxnLst/>
            <a:rect l="l" t="t" r="r" b="b"/>
            <a:pathLst>
              <a:path w="421004" h="421004">
                <a:moveTo>
                  <a:pt x="420624" y="0"/>
                </a:moveTo>
                <a:lnTo>
                  <a:pt x="0" y="0"/>
                </a:lnTo>
                <a:lnTo>
                  <a:pt x="0" y="420623"/>
                </a:lnTo>
                <a:lnTo>
                  <a:pt x="420624" y="420623"/>
                </a:lnTo>
                <a:lnTo>
                  <a:pt x="420624" y="0"/>
                </a:lnTo>
                <a:close/>
              </a:path>
            </a:pathLst>
          </a:custGeom>
          <a:solidFill>
            <a:srgbClr val="F1F1F1"/>
          </a:solidFill>
        </p:spPr>
        <p:txBody>
          <a:bodyPr wrap="square" lIns="0" tIns="0" rIns="0" bIns="0" rtlCol="0"/>
          <a:lstStyle/>
          <a:p>
            <a:endParaRPr/>
          </a:p>
        </p:txBody>
      </p:sp>
      <p:pic>
        <p:nvPicPr>
          <p:cNvPr id="3" name="object 3"/>
          <p:cNvPicPr/>
          <p:nvPr/>
        </p:nvPicPr>
        <p:blipFill>
          <a:blip r:embed="rId3" cstate="print"/>
          <a:stretch>
            <a:fillRect/>
          </a:stretch>
        </p:blipFill>
        <p:spPr>
          <a:xfrm>
            <a:off x="9325355" y="214905"/>
            <a:ext cx="2482559" cy="1485878"/>
          </a:xfrm>
          <a:prstGeom prst="rect">
            <a:avLst/>
          </a:prstGeom>
        </p:spPr>
      </p:pic>
      <p:sp>
        <p:nvSpPr>
          <p:cNvPr id="4" name="object 4"/>
          <p:cNvSpPr txBox="1">
            <a:spLocks noGrp="1"/>
          </p:cNvSpPr>
          <p:nvPr>
            <p:ph type="title"/>
          </p:nvPr>
        </p:nvSpPr>
        <p:spPr>
          <a:xfrm>
            <a:off x="546303" y="416128"/>
            <a:ext cx="7032625" cy="382156"/>
          </a:xfrm>
          <a:prstGeom prst="rect">
            <a:avLst/>
          </a:prstGeom>
        </p:spPr>
        <p:txBody>
          <a:bodyPr vert="horz" wrap="square" lIns="0" tIns="12700" rIns="0" bIns="0" rtlCol="0">
            <a:spAutoFit/>
          </a:bodyPr>
          <a:lstStyle/>
          <a:p>
            <a:pPr marL="12700">
              <a:lnSpc>
                <a:spcPct val="100000"/>
              </a:lnSpc>
              <a:spcBef>
                <a:spcPts val="100"/>
              </a:spcBef>
            </a:pPr>
            <a:r>
              <a:rPr lang="es-ES" spc="-140" dirty="0"/>
              <a:t>3. Entonces, ¿Qué es Data </a:t>
            </a:r>
            <a:r>
              <a:rPr lang="es-ES" spc="-140" dirty="0" err="1"/>
              <a:t>Science</a:t>
            </a:r>
            <a:r>
              <a:rPr lang="es-ES" spc="-140" dirty="0"/>
              <a:t>?</a:t>
            </a:r>
            <a:endParaRPr spc="-140" dirty="0"/>
          </a:p>
        </p:txBody>
      </p:sp>
      <p:sp>
        <p:nvSpPr>
          <p:cNvPr id="6" name="object 6"/>
          <p:cNvSpPr txBox="1"/>
          <p:nvPr/>
        </p:nvSpPr>
        <p:spPr>
          <a:xfrm>
            <a:off x="1797151" y="2171472"/>
            <a:ext cx="8597697" cy="4270400"/>
          </a:xfrm>
          <a:prstGeom prst="rect">
            <a:avLst/>
          </a:prstGeom>
        </p:spPr>
        <p:txBody>
          <a:bodyPr vert="horz" wrap="square" lIns="0" tIns="12700" rIns="0" bIns="0" rtlCol="0">
            <a:spAutoFit/>
          </a:bodyPr>
          <a:lstStyle/>
          <a:p>
            <a:pPr marL="299085" indent="-286385">
              <a:spcBef>
                <a:spcPts val="100"/>
              </a:spcBef>
              <a:buFont typeface="Arial MT"/>
              <a:buChar char="•"/>
              <a:tabLst>
                <a:tab pos="299085" algn="l"/>
              </a:tabLst>
            </a:pPr>
            <a:endParaRPr lang="es-ES" i="1" dirty="0">
              <a:latin typeface="Tahoma"/>
              <a:cs typeface="Tahoma"/>
            </a:endParaRPr>
          </a:p>
          <a:p>
            <a:pPr marL="12700" algn="ctr">
              <a:spcBef>
                <a:spcPts val="100"/>
              </a:spcBef>
              <a:tabLst>
                <a:tab pos="299085" algn="l"/>
              </a:tabLst>
            </a:pPr>
            <a:r>
              <a:rPr lang="es-ES" dirty="0">
                <a:latin typeface="Tahoma"/>
                <a:cs typeface="Tahoma"/>
              </a:rPr>
              <a:t>La ciencia de datos es un campo académico </a:t>
            </a:r>
            <a:r>
              <a:rPr lang="es-ES" b="1" dirty="0">
                <a:latin typeface="Tahoma"/>
                <a:cs typeface="Tahoma"/>
              </a:rPr>
              <a:t>interdisciplinario</a:t>
            </a:r>
            <a:r>
              <a:rPr lang="es-ES" dirty="0">
                <a:latin typeface="Tahoma"/>
                <a:cs typeface="Tahoma"/>
              </a:rPr>
              <a:t> que utiliza estadísticas, informática científica, métodos científicos, procesos, visualización científica, algoritmos y sistemas para extraer o extrapolar conocimientos e ideas a partir de datos potencialmente ruidosos, estructurados o no estructurados.</a:t>
            </a:r>
          </a:p>
          <a:p>
            <a:pPr marL="12700" algn="ctr">
              <a:spcBef>
                <a:spcPts val="100"/>
              </a:spcBef>
              <a:tabLst>
                <a:tab pos="299085" algn="l"/>
              </a:tabLst>
            </a:pPr>
            <a:endParaRPr lang="es-ES" dirty="0">
              <a:latin typeface="Tahoma"/>
              <a:cs typeface="Tahoma"/>
            </a:endParaRPr>
          </a:p>
          <a:p>
            <a:pPr marL="12700" algn="ctr">
              <a:spcBef>
                <a:spcPts val="100"/>
              </a:spcBef>
              <a:tabLst>
                <a:tab pos="299085" algn="l"/>
              </a:tabLst>
            </a:pPr>
            <a:r>
              <a:rPr lang="es-ES" dirty="0">
                <a:latin typeface="Tahoma"/>
                <a:cs typeface="Tahoma"/>
              </a:rPr>
              <a:t>En su versión más simple…</a:t>
            </a:r>
          </a:p>
          <a:p>
            <a:pPr marL="12700" algn="ctr">
              <a:spcBef>
                <a:spcPts val="100"/>
              </a:spcBef>
              <a:tabLst>
                <a:tab pos="299085" algn="l"/>
              </a:tabLst>
            </a:pPr>
            <a:endParaRPr lang="es-ES" dirty="0">
              <a:latin typeface="Tahoma"/>
              <a:cs typeface="Tahoma"/>
            </a:endParaRPr>
          </a:p>
          <a:p>
            <a:pPr marL="12700" algn="ctr">
              <a:spcBef>
                <a:spcPts val="100"/>
              </a:spcBef>
              <a:tabLst>
                <a:tab pos="299085" algn="l"/>
              </a:tabLst>
            </a:pPr>
            <a:r>
              <a:rPr lang="es-ES" dirty="0">
                <a:latin typeface="Tahoma"/>
                <a:cs typeface="Tahoma"/>
              </a:rPr>
              <a:t>La ciencia de datos busca a través de métodos científicos crear valor/</a:t>
            </a:r>
            <a:r>
              <a:rPr lang="es-ES" dirty="0" err="1">
                <a:latin typeface="Tahoma"/>
                <a:cs typeface="Tahoma"/>
              </a:rPr>
              <a:t>insights</a:t>
            </a:r>
            <a:r>
              <a:rPr lang="es-ES" dirty="0">
                <a:latin typeface="Tahoma"/>
                <a:cs typeface="Tahoma"/>
              </a:rPr>
              <a:t> con los datos.</a:t>
            </a:r>
          </a:p>
          <a:p>
            <a:pPr marL="12700" algn="ctr">
              <a:spcBef>
                <a:spcPts val="100"/>
              </a:spcBef>
              <a:tabLst>
                <a:tab pos="299085" algn="l"/>
              </a:tabLst>
            </a:pPr>
            <a:br>
              <a:rPr lang="es-ES" dirty="0">
                <a:latin typeface="Tahoma"/>
                <a:cs typeface="Tahoma"/>
              </a:rPr>
            </a:br>
            <a:br>
              <a:rPr lang="es-ES" dirty="0">
                <a:latin typeface="Tahoma"/>
                <a:cs typeface="Tahoma"/>
              </a:rPr>
            </a:br>
            <a:endParaRPr lang="es-ES" dirty="0">
              <a:latin typeface="Tahoma"/>
              <a:cs typeface="Tahoma"/>
            </a:endParaRPr>
          </a:p>
          <a:p>
            <a:pPr marL="299085" indent="-286385" algn="ctr">
              <a:lnSpc>
                <a:spcPct val="100000"/>
              </a:lnSpc>
              <a:spcBef>
                <a:spcPts val="100"/>
              </a:spcBef>
              <a:buFont typeface="Arial MT"/>
              <a:buChar char="•"/>
              <a:tabLst>
                <a:tab pos="299085" algn="l"/>
              </a:tabLst>
            </a:pPr>
            <a:endParaRPr lang="es-ES" dirty="0">
              <a:latin typeface="Tahoma"/>
              <a:cs typeface="Tahoma"/>
            </a:endParaRPr>
          </a:p>
          <a:p>
            <a:pPr marL="12700" algn="ctr">
              <a:lnSpc>
                <a:spcPct val="100000"/>
              </a:lnSpc>
              <a:spcBef>
                <a:spcPts val="100"/>
              </a:spcBef>
              <a:tabLst>
                <a:tab pos="299085" algn="l"/>
              </a:tabLst>
            </a:pPr>
            <a:endParaRPr lang="es-ES" dirty="0">
              <a:latin typeface="Tahoma"/>
              <a:cs typeface="Tahoma"/>
            </a:endParaRPr>
          </a:p>
        </p:txBody>
      </p:sp>
      <p:sp>
        <p:nvSpPr>
          <p:cNvPr id="9" name="object 9"/>
          <p:cNvSpPr txBox="1">
            <a:spLocks noGrp="1"/>
          </p:cNvSpPr>
          <p:nvPr>
            <p:ph type="sldNum" sz="quarter" idx="7"/>
          </p:nvPr>
        </p:nvSpPr>
        <p:spPr>
          <a:prstGeom prst="rect">
            <a:avLst/>
          </a:prstGeom>
        </p:spPr>
        <p:txBody>
          <a:bodyPr vert="horz" wrap="square" lIns="0" tIns="12700" rIns="0" bIns="0" rtlCol="0">
            <a:spAutoFit/>
          </a:bodyPr>
          <a:lstStyle/>
          <a:p>
            <a:pPr marL="80645">
              <a:lnSpc>
                <a:spcPct val="100000"/>
              </a:lnSpc>
              <a:spcBef>
                <a:spcPts val="100"/>
              </a:spcBef>
            </a:pPr>
            <a:fld id="{81D60167-4931-47E6-BA6A-407CBD079E47}" type="slidenum">
              <a:rPr spc="-50" dirty="0"/>
              <a:t>20</a:t>
            </a:fld>
            <a:endParaRPr spc="-50" dirty="0"/>
          </a:p>
        </p:txBody>
      </p:sp>
    </p:spTree>
    <p:extLst>
      <p:ext uri="{BB962C8B-B14F-4D97-AF65-F5344CB8AC3E}">
        <p14:creationId xmlns:p14="http://schemas.microsoft.com/office/powerpoint/2010/main" val="40307690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1771376" y="6365747"/>
            <a:ext cx="421005" cy="421005"/>
          </a:xfrm>
          <a:custGeom>
            <a:avLst/>
            <a:gdLst/>
            <a:ahLst/>
            <a:cxnLst/>
            <a:rect l="l" t="t" r="r" b="b"/>
            <a:pathLst>
              <a:path w="421004" h="421004">
                <a:moveTo>
                  <a:pt x="420624" y="0"/>
                </a:moveTo>
                <a:lnTo>
                  <a:pt x="0" y="0"/>
                </a:lnTo>
                <a:lnTo>
                  <a:pt x="0" y="420623"/>
                </a:lnTo>
                <a:lnTo>
                  <a:pt x="420624" y="420623"/>
                </a:lnTo>
                <a:lnTo>
                  <a:pt x="420624" y="0"/>
                </a:lnTo>
                <a:close/>
              </a:path>
            </a:pathLst>
          </a:custGeom>
          <a:solidFill>
            <a:srgbClr val="F1F1F1"/>
          </a:solidFill>
        </p:spPr>
        <p:txBody>
          <a:bodyPr wrap="square" lIns="0" tIns="0" rIns="0" bIns="0" rtlCol="0"/>
          <a:lstStyle/>
          <a:p>
            <a:endParaRPr/>
          </a:p>
        </p:txBody>
      </p:sp>
      <p:pic>
        <p:nvPicPr>
          <p:cNvPr id="3" name="object 3"/>
          <p:cNvPicPr/>
          <p:nvPr/>
        </p:nvPicPr>
        <p:blipFill>
          <a:blip r:embed="rId3" cstate="print"/>
          <a:stretch>
            <a:fillRect/>
          </a:stretch>
        </p:blipFill>
        <p:spPr>
          <a:xfrm>
            <a:off x="9325355" y="214905"/>
            <a:ext cx="2482559" cy="1485878"/>
          </a:xfrm>
          <a:prstGeom prst="rect">
            <a:avLst/>
          </a:prstGeom>
        </p:spPr>
      </p:pic>
      <p:sp>
        <p:nvSpPr>
          <p:cNvPr id="4" name="object 4"/>
          <p:cNvSpPr txBox="1">
            <a:spLocks noGrp="1"/>
          </p:cNvSpPr>
          <p:nvPr>
            <p:ph type="title"/>
          </p:nvPr>
        </p:nvSpPr>
        <p:spPr>
          <a:xfrm>
            <a:off x="546303" y="416128"/>
            <a:ext cx="8140497" cy="382156"/>
          </a:xfrm>
          <a:prstGeom prst="rect">
            <a:avLst/>
          </a:prstGeom>
        </p:spPr>
        <p:txBody>
          <a:bodyPr vert="horz" wrap="square" lIns="0" tIns="12700" rIns="0" bIns="0" rtlCol="0">
            <a:spAutoFit/>
          </a:bodyPr>
          <a:lstStyle/>
          <a:p>
            <a:pPr marL="12700">
              <a:lnSpc>
                <a:spcPct val="100000"/>
              </a:lnSpc>
              <a:spcBef>
                <a:spcPts val="100"/>
              </a:spcBef>
            </a:pPr>
            <a:r>
              <a:rPr lang="es-ES" spc="-140" dirty="0"/>
              <a:t>4. Diagrama de </a:t>
            </a:r>
            <a:r>
              <a:rPr lang="es-ES" spc="-140" dirty="0" err="1"/>
              <a:t>Venn</a:t>
            </a:r>
            <a:r>
              <a:rPr lang="es-ES" spc="-140" dirty="0"/>
              <a:t> para Data </a:t>
            </a:r>
            <a:r>
              <a:rPr lang="es-ES" spc="-140" dirty="0" err="1"/>
              <a:t>Science</a:t>
            </a:r>
            <a:r>
              <a:rPr lang="es-ES" spc="-140" dirty="0"/>
              <a:t> (Alto nivel)</a:t>
            </a:r>
            <a:endParaRPr spc="-140" dirty="0"/>
          </a:p>
        </p:txBody>
      </p:sp>
      <p:sp>
        <p:nvSpPr>
          <p:cNvPr id="9" name="object 9"/>
          <p:cNvSpPr txBox="1">
            <a:spLocks noGrp="1"/>
          </p:cNvSpPr>
          <p:nvPr>
            <p:ph type="sldNum" sz="quarter" idx="7"/>
          </p:nvPr>
        </p:nvSpPr>
        <p:spPr>
          <a:prstGeom prst="rect">
            <a:avLst/>
          </a:prstGeom>
        </p:spPr>
        <p:txBody>
          <a:bodyPr vert="horz" wrap="square" lIns="0" tIns="12700" rIns="0" bIns="0" rtlCol="0">
            <a:spAutoFit/>
          </a:bodyPr>
          <a:lstStyle/>
          <a:p>
            <a:pPr marL="80645">
              <a:lnSpc>
                <a:spcPct val="100000"/>
              </a:lnSpc>
              <a:spcBef>
                <a:spcPts val="100"/>
              </a:spcBef>
            </a:pPr>
            <a:fld id="{81D60167-4931-47E6-BA6A-407CBD079E47}" type="slidenum">
              <a:rPr spc="-50" dirty="0"/>
              <a:t>21</a:t>
            </a:fld>
            <a:endParaRPr spc="-50" dirty="0"/>
          </a:p>
        </p:txBody>
      </p:sp>
      <p:pic>
        <p:nvPicPr>
          <p:cNvPr id="5" name="Imagen 4">
            <a:extLst>
              <a:ext uri="{FF2B5EF4-FFF2-40B4-BE49-F238E27FC236}">
                <a16:creationId xmlns:a16="http://schemas.microsoft.com/office/drawing/2014/main" id="{21031BB8-F32D-96E0-503E-0BCCC95583CB}"/>
              </a:ext>
            </a:extLst>
          </p:cNvPr>
          <p:cNvPicPr>
            <a:picLocks noChangeAspect="1"/>
          </p:cNvPicPr>
          <p:nvPr/>
        </p:nvPicPr>
        <p:blipFill>
          <a:blip r:embed="rId4"/>
          <a:stretch>
            <a:fillRect/>
          </a:stretch>
        </p:blipFill>
        <p:spPr>
          <a:xfrm>
            <a:off x="3433523" y="1104267"/>
            <a:ext cx="5324954" cy="4649466"/>
          </a:xfrm>
          <a:prstGeom prst="rect">
            <a:avLst/>
          </a:prstGeom>
        </p:spPr>
      </p:pic>
      <p:sp>
        <p:nvSpPr>
          <p:cNvPr id="7" name="CuadroTexto 6">
            <a:extLst>
              <a:ext uri="{FF2B5EF4-FFF2-40B4-BE49-F238E27FC236}">
                <a16:creationId xmlns:a16="http://schemas.microsoft.com/office/drawing/2014/main" id="{44F496BA-2E7A-D05F-7D9C-0D6611178673}"/>
              </a:ext>
            </a:extLst>
          </p:cNvPr>
          <p:cNvSpPr txBox="1"/>
          <p:nvPr/>
        </p:nvSpPr>
        <p:spPr>
          <a:xfrm>
            <a:off x="8382000" y="5891058"/>
            <a:ext cx="5029200" cy="369332"/>
          </a:xfrm>
          <a:prstGeom prst="rect">
            <a:avLst/>
          </a:prstGeom>
          <a:noFill/>
        </p:spPr>
        <p:txBody>
          <a:bodyPr wrap="square" rtlCol="0">
            <a:spAutoFit/>
          </a:bodyPr>
          <a:lstStyle/>
          <a:p>
            <a:r>
              <a:rPr lang="es-CL" dirty="0">
                <a:solidFill>
                  <a:schemeClr val="tx1">
                    <a:lumMod val="65000"/>
                    <a:lumOff val="35000"/>
                  </a:schemeClr>
                </a:solidFill>
                <a:hlinkClick r:id="rId5">
                  <a:extLst>
                    <a:ext uri="{A12FA001-AC4F-418D-AE19-62706E023703}">
                      <ahyp:hlinkClr xmlns:ahyp="http://schemas.microsoft.com/office/drawing/2018/hyperlinkcolor" val="tx"/>
                    </a:ext>
                  </a:extLst>
                </a:hlinkClick>
              </a:rPr>
              <a:t>*Drew </a:t>
            </a:r>
            <a:r>
              <a:rPr lang="es-CL" dirty="0" err="1">
                <a:solidFill>
                  <a:schemeClr val="tx1">
                    <a:lumMod val="65000"/>
                    <a:lumOff val="35000"/>
                  </a:schemeClr>
                </a:solidFill>
                <a:hlinkClick r:id="rId5">
                  <a:extLst>
                    <a:ext uri="{A12FA001-AC4F-418D-AE19-62706E023703}">
                      <ahyp:hlinkClr xmlns:ahyp="http://schemas.microsoft.com/office/drawing/2018/hyperlinkcolor" val="tx"/>
                    </a:ext>
                  </a:extLst>
                </a:hlinkClick>
              </a:rPr>
              <a:t>conway</a:t>
            </a:r>
            <a:r>
              <a:rPr lang="es-CL" dirty="0">
                <a:solidFill>
                  <a:schemeClr val="tx1">
                    <a:lumMod val="65000"/>
                    <a:lumOff val="35000"/>
                  </a:schemeClr>
                </a:solidFill>
                <a:hlinkClick r:id="rId5">
                  <a:extLst>
                    <a:ext uri="{A12FA001-AC4F-418D-AE19-62706E023703}">
                      <ahyp:hlinkClr xmlns:ahyp="http://schemas.microsoft.com/office/drawing/2018/hyperlinkcolor" val="tx"/>
                    </a:ext>
                  </a:extLst>
                </a:hlinkClick>
              </a:rPr>
              <a:t>: Diagrama de </a:t>
            </a:r>
            <a:r>
              <a:rPr lang="es-CL" dirty="0" err="1">
                <a:solidFill>
                  <a:schemeClr val="tx1">
                    <a:lumMod val="65000"/>
                    <a:lumOff val="35000"/>
                  </a:schemeClr>
                </a:solidFill>
                <a:hlinkClick r:id="rId5">
                  <a:extLst>
                    <a:ext uri="{A12FA001-AC4F-418D-AE19-62706E023703}">
                      <ahyp:hlinkClr xmlns:ahyp="http://schemas.microsoft.com/office/drawing/2018/hyperlinkcolor" val="tx"/>
                    </a:ext>
                  </a:extLst>
                </a:hlinkClick>
              </a:rPr>
              <a:t>Venn</a:t>
            </a:r>
            <a:endParaRPr lang="es-CL" dirty="0">
              <a:solidFill>
                <a:schemeClr val="tx1">
                  <a:lumMod val="65000"/>
                  <a:lumOff val="35000"/>
                </a:schemeClr>
              </a:solidFill>
            </a:endParaRPr>
          </a:p>
        </p:txBody>
      </p:sp>
      <p:cxnSp>
        <p:nvCxnSpPr>
          <p:cNvPr id="10" name="Conector recto de flecha 9">
            <a:extLst>
              <a:ext uri="{FF2B5EF4-FFF2-40B4-BE49-F238E27FC236}">
                <a16:creationId xmlns:a16="http://schemas.microsoft.com/office/drawing/2014/main" id="{A04FFE0E-022D-FD7C-117C-572840B167B1}"/>
              </a:ext>
            </a:extLst>
          </p:cNvPr>
          <p:cNvCxnSpPr>
            <a:cxnSpLocks/>
            <a:stCxn id="5" idx="1"/>
          </p:cNvCxnSpPr>
          <p:nvPr/>
        </p:nvCxnSpPr>
        <p:spPr>
          <a:xfrm flipH="1" flipV="1">
            <a:off x="2362200" y="2971800"/>
            <a:ext cx="1071323" cy="457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CuadroTexto 10">
            <a:extLst>
              <a:ext uri="{FF2B5EF4-FFF2-40B4-BE49-F238E27FC236}">
                <a16:creationId xmlns:a16="http://schemas.microsoft.com/office/drawing/2014/main" id="{2BE619D3-42B0-D055-78D0-DAFDA37887F4}"/>
              </a:ext>
            </a:extLst>
          </p:cNvPr>
          <p:cNvSpPr txBox="1"/>
          <p:nvPr/>
        </p:nvSpPr>
        <p:spPr>
          <a:xfrm>
            <a:off x="76200" y="2723704"/>
            <a:ext cx="2154757" cy="276999"/>
          </a:xfrm>
          <a:prstGeom prst="rect">
            <a:avLst/>
          </a:prstGeom>
          <a:noFill/>
        </p:spPr>
        <p:txBody>
          <a:bodyPr wrap="none" rtlCol="0">
            <a:spAutoFit/>
          </a:bodyPr>
          <a:lstStyle/>
          <a:p>
            <a:r>
              <a:rPr lang="es-CL" sz="1200" dirty="0">
                <a:latin typeface="Tahoma"/>
                <a:cs typeface="Tahoma"/>
              </a:rPr>
              <a:t>Habilidades de programación</a:t>
            </a:r>
          </a:p>
        </p:txBody>
      </p:sp>
      <p:cxnSp>
        <p:nvCxnSpPr>
          <p:cNvPr id="14" name="Conector recto de flecha 13">
            <a:extLst>
              <a:ext uri="{FF2B5EF4-FFF2-40B4-BE49-F238E27FC236}">
                <a16:creationId xmlns:a16="http://schemas.microsoft.com/office/drawing/2014/main" id="{10339408-667E-EF44-7E38-3FCEEC3ACA7D}"/>
              </a:ext>
            </a:extLst>
          </p:cNvPr>
          <p:cNvCxnSpPr>
            <a:stCxn id="5" idx="3"/>
          </p:cNvCxnSpPr>
          <p:nvPr/>
        </p:nvCxnSpPr>
        <p:spPr>
          <a:xfrm flipV="1">
            <a:off x="8758477" y="3000703"/>
            <a:ext cx="842723" cy="4282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CuadroTexto 14">
            <a:extLst>
              <a:ext uri="{FF2B5EF4-FFF2-40B4-BE49-F238E27FC236}">
                <a16:creationId xmlns:a16="http://schemas.microsoft.com/office/drawing/2014/main" id="{EF9A2ADF-7115-38B8-59E2-8C87FF4668F6}"/>
              </a:ext>
            </a:extLst>
          </p:cNvPr>
          <p:cNvSpPr txBox="1"/>
          <p:nvPr/>
        </p:nvSpPr>
        <p:spPr>
          <a:xfrm>
            <a:off x="9653157" y="2723704"/>
            <a:ext cx="1678665" cy="276999"/>
          </a:xfrm>
          <a:prstGeom prst="rect">
            <a:avLst/>
          </a:prstGeom>
          <a:noFill/>
        </p:spPr>
        <p:txBody>
          <a:bodyPr wrap="none" rtlCol="0">
            <a:spAutoFit/>
          </a:bodyPr>
          <a:lstStyle/>
          <a:p>
            <a:r>
              <a:rPr lang="es-CL" sz="1200" dirty="0">
                <a:latin typeface="Tahoma"/>
                <a:cs typeface="Tahoma"/>
              </a:rPr>
              <a:t>Conocimiento técnico</a:t>
            </a:r>
          </a:p>
        </p:txBody>
      </p:sp>
      <p:cxnSp>
        <p:nvCxnSpPr>
          <p:cNvPr id="17" name="Conector recto de flecha 16">
            <a:extLst>
              <a:ext uri="{FF2B5EF4-FFF2-40B4-BE49-F238E27FC236}">
                <a16:creationId xmlns:a16="http://schemas.microsoft.com/office/drawing/2014/main" id="{AA57FDB5-58C2-FFA7-2713-2054465865EA}"/>
              </a:ext>
            </a:extLst>
          </p:cNvPr>
          <p:cNvCxnSpPr>
            <a:stCxn id="5" idx="2"/>
          </p:cNvCxnSpPr>
          <p:nvPr/>
        </p:nvCxnSpPr>
        <p:spPr>
          <a:xfrm flipH="1">
            <a:off x="3810000" y="5753733"/>
            <a:ext cx="22860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CuadroTexto 17">
            <a:extLst>
              <a:ext uri="{FF2B5EF4-FFF2-40B4-BE49-F238E27FC236}">
                <a16:creationId xmlns:a16="http://schemas.microsoft.com/office/drawing/2014/main" id="{9903AF78-8343-6F34-F689-5ADF00AE8F97}"/>
              </a:ext>
            </a:extLst>
          </p:cNvPr>
          <p:cNvSpPr txBox="1"/>
          <p:nvPr/>
        </p:nvSpPr>
        <p:spPr>
          <a:xfrm>
            <a:off x="207442" y="5602516"/>
            <a:ext cx="3602557" cy="276999"/>
          </a:xfrm>
          <a:prstGeom prst="rect">
            <a:avLst/>
          </a:prstGeom>
          <a:noFill/>
        </p:spPr>
        <p:txBody>
          <a:bodyPr wrap="square" rtlCol="0">
            <a:spAutoFit/>
          </a:bodyPr>
          <a:lstStyle/>
          <a:p>
            <a:pPr algn="ctr"/>
            <a:r>
              <a:rPr lang="es-CL" sz="1200" dirty="0" err="1">
                <a:latin typeface="Tahoma"/>
                <a:cs typeface="Tahoma"/>
              </a:rPr>
              <a:t>Domain</a:t>
            </a:r>
            <a:r>
              <a:rPr lang="es-CL" sz="1200" dirty="0">
                <a:latin typeface="Tahoma"/>
                <a:cs typeface="Tahoma"/>
              </a:rPr>
              <a:t> </a:t>
            </a:r>
            <a:r>
              <a:rPr lang="es-CL" sz="1200" dirty="0" err="1">
                <a:latin typeface="Tahoma"/>
                <a:cs typeface="Tahoma"/>
              </a:rPr>
              <a:t>Knowledge</a:t>
            </a:r>
            <a:endParaRPr lang="es-CL" sz="1200" dirty="0">
              <a:latin typeface="Tahoma"/>
              <a:cs typeface="Tahoma"/>
            </a:endParaRPr>
          </a:p>
        </p:txBody>
      </p:sp>
    </p:spTree>
    <p:extLst>
      <p:ext uri="{BB962C8B-B14F-4D97-AF65-F5344CB8AC3E}">
        <p14:creationId xmlns:p14="http://schemas.microsoft.com/office/powerpoint/2010/main" val="14191429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1771376" y="6365747"/>
            <a:ext cx="421005" cy="421005"/>
          </a:xfrm>
          <a:custGeom>
            <a:avLst/>
            <a:gdLst/>
            <a:ahLst/>
            <a:cxnLst/>
            <a:rect l="l" t="t" r="r" b="b"/>
            <a:pathLst>
              <a:path w="421004" h="421004">
                <a:moveTo>
                  <a:pt x="420624" y="0"/>
                </a:moveTo>
                <a:lnTo>
                  <a:pt x="0" y="0"/>
                </a:lnTo>
                <a:lnTo>
                  <a:pt x="0" y="420623"/>
                </a:lnTo>
                <a:lnTo>
                  <a:pt x="420624" y="420623"/>
                </a:lnTo>
                <a:lnTo>
                  <a:pt x="420624" y="0"/>
                </a:lnTo>
                <a:close/>
              </a:path>
            </a:pathLst>
          </a:custGeom>
          <a:solidFill>
            <a:srgbClr val="F1F1F1"/>
          </a:solidFill>
        </p:spPr>
        <p:txBody>
          <a:bodyPr wrap="square" lIns="0" tIns="0" rIns="0" bIns="0" rtlCol="0"/>
          <a:lstStyle/>
          <a:p>
            <a:endParaRPr/>
          </a:p>
        </p:txBody>
      </p:sp>
      <p:pic>
        <p:nvPicPr>
          <p:cNvPr id="3" name="object 3"/>
          <p:cNvPicPr/>
          <p:nvPr/>
        </p:nvPicPr>
        <p:blipFill>
          <a:blip r:embed="rId3" cstate="print"/>
          <a:stretch>
            <a:fillRect/>
          </a:stretch>
        </p:blipFill>
        <p:spPr>
          <a:xfrm>
            <a:off x="9325355" y="214905"/>
            <a:ext cx="2482559" cy="1485878"/>
          </a:xfrm>
          <a:prstGeom prst="rect">
            <a:avLst/>
          </a:prstGeom>
        </p:spPr>
      </p:pic>
      <p:sp>
        <p:nvSpPr>
          <p:cNvPr id="4" name="object 4"/>
          <p:cNvSpPr txBox="1">
            <a:spLocks noGrp="1"/>
          </p:cNvSpPr>
          <p:nvPr>
            <p:ph type="title"/>
          </p:nvPr>
        </p:nvSpPr>
        <p:spPr>
          <a:xfrm>
            <a:off x="546303" y="416128"/>
            <a:ext cx="8292897" cy="751488"/>
          </a:xfrm>
          <a:prstGeom prst="rect">
            <a:avLst/>
          </a:prstGeom>
        </p:spPr>
        <p:txBody>
          <a:bodyPr vert="horz" wrap="square" lIns="0" tIns="12700" rIns="0" bIns="0" rtlCol="0">
            <a:spAutoFit/>
          </a:bodyPr>
          <a:lstStyle/>
          <a:p>
            <a:pPr marL="12700">
              <a:lnSpc>
                <a:spcPct val="100000"/>
              </a:lnSpc>
              <a:spcBef>
                <a:spcPts val="100"/>
              </a:spcBef>
            </a:pPr>
            <a:r>
              <a:rPr lang="es-ES" spc="-140" dirty="0"/>
              <a:t>5. Ustedes interactuarán con Data </a:t>
            </a:r>
            <a:r>
              <a:rPr lang="es-ES" spc="-140" dirty="0" err="1"/>
              <a:t>Scientist’s</a:t>
            </a:r>
            <a:r>
              <a:rPr lang="es-ES" spc="-140" dirty="0"/>
              <a:t>: ¿Qué </a:t>
            </a:r>
            <a:r>
              <a:rPr lang="es-ES" spc="-140" dirty="0" err="1"/>
              <a:t>skills</a:t>
            </a:r>
            <a:r>
              <a:rPr lang="es-ES" spc="-140" dirty="0"/>
              <a:t> deben o suelen tener ? (Exhaustivo)</a:t>
            </a:r>
            <a:endParaRPr spc="-140" dirty="0"/>
          </a:p>
        </p:txBody>
      </p:sp>
      <p:sp>
        <p:nvSpPr>
          <p:cNvPr id="9" name="object 9"/>
          <p:cNvSpPr txBox="1">
            <a:spLocks noGrp="1"/>
          </p:cNvSpPr>
          <p:nvPr>
            <p:ph type="sldNum" sz="quarter" idx="7"/>
          </p:nvPr>
        </p:nvSpPr>
        <p:spPr>
          <a:prstGeom prst="rect">
            <a:avLst/>
          </a:prstGeom>
        </p:spPr>
        <p:txBody>
          <a:bodyPr vert="horz" wrap="square" lIns="0" tIns="12700" rIns="0" bIns="0" rtlCol="0">
            <a:spAutoFit/>
          </a:bodyPr>
          <a:lstStyle/>
          <a:p>
            <a:pPr marL="80645">
              <a:lnSpc>
                <a:spcPct val="100000"/>
              </a:lnSpc>
              <a:spcBef>
                <a:spcPts val="100"/>
              </a:spcBef>
            </a:pPr>
            <a:fld id="{81D60167-4931-47E6-BA6A-407CBD079E47}" type="slidenum">
              <a:rPr spc="-50" dirty="0"/>
              <a:t>22</a:t>
            </a:fld>
            <a:endParaRPr spc="-50" dirty="0"/>
          </a:p>
        </p:txBody>
      </p:sp>
      <p:sp>
        <p:nvSpPr>
          <p:cNvPr id="8" name="object 6">
            <a:extLst>
              <a:ext uri="{FF2B5EF4-FFF2-40B4-BE49-F238E27FC236}">
                <a16:creationId xmlns:a16="http://schemas.microsoft.com/office/drawing/2014/main" id="{279830E3-B291-EA55-128C-D3B3EAD4A5E0}"/>
              </a:ext>
            </a:extLst>
          </p:cNvPr>
          <p:cNvSpPr txBox="1"/>
          <p:nvPr/>
        </p:nvSpPr>
        <p:spPr>
          <a:xfrm>
            <a:off x="546303" y="1752600"/>
            <a:ext cx="8597697" cy="3767698"/>
          </a:xfrm>
          <a:prstGeom prst="rect">
            <a:avLst/>
          </a:prstGeom>
        </p:spPr>
        <p:txBody>
          <a:bodyPr vert="horz" wrap="square" lIns="0" tIns="12700" rIns="0" bIns="0" rtlCol="0">
            <a:spAutoFit/>
          </a:bodyPr>
          <a:lstStyle/>
          <a:p>
            <a:pPr marL="299085" indent="-286385">
              <a:lnSpc>
                <a:spcPct val="100000"/>
              </a:lnSpc>
              <a:spcBef>
                <a:spcPts val="100"/>
              </a:spcBef>
              <a:buFont typeface="Arial MT"/>
              <a:buChar char="•"/>
              <a:tabLst>
                <a:tab pos="299085" algn="l"/>
              </a:tabLst>
            </a:pPr>
            <a:r>
              <a:rPr lang="es-ES" dirty="0" err="1">
                <a:latin typeface="Tahoma"/>
                <a:cs typeface="Tahoma"/>
              </a:rPr>
              <a:t>Computer</a:t>
            </a:r>
            <a:r>
              <a:rPr lang="es-ES" dirty="0">
                <a:latin typeface="Tahoma"/>
                <a:cs typeface="Tahoma"/>
              </a:rPr>
              <a:t> </a:t>
            </a:r>
            <a:r>
              <a:rPr lang="es-ES" dirty="0" err="1">
                <a:latin typeface="Tahoma"/>
                <a:cs typeface="Tahoma"/>
              </a:rPr>
              <a:t>Science</a:t>
            </a:r>
            <a:r>
              <a:rPr lang="es-ES" dirty="0">
                <a:latin typeface="Tahoma"/>
                <a:cs typeface="Tahoma"/>
              </a:rPr>
              <a:t>.</a:t>
            </a:r>
          </a:p>
          <a:p>
            <a:pPr marL="299085" indent="-286385">
              <a:lnSpc>
                <a:spcPct val="100000"/>
              </a:lnSpc>
              <a:spcBef>
                <a:spcPts val="100"/>
              </a:spcBef>
              <a:buFont typeface="Arial MT"/>
              <a:buChar char="•"/>
              <a:tabLst>
                <a:tab pos="299085" algn="l"/>
              </a:tabLst>
            </a:pPr>
            <a:endParaRPr lang="es-ES" dirty="0">
              <a:latin typeface="Tahoma"/>
              <a:cs typeface="Tahoma"/>
            </a:endParaRPr>
          </a:p>
          <a:p>
            <a:pPr marL="299085" indent="-286385">
              <a:lnSpc>
                <a:spcPct val="100000"/>
              </a:lnSpc>
              <a:spcBef>
                <a:spcPts val="100"/>
              </a:spcBef>
              <a:buFont typeface="Arial MT"/>
              <a:buChar char="•"/>
              <a:tabLst>
                <a:tab pos="299085" algn="l"/>
              </a:tabLst>
            </a:pPr>
            <a:r>
              <a:rPr lang="es-ES" dirty="0">
                <a:latin typeface="Tahoma"/>
                <a:cs typeface="Tahoma"/>
              </a:rPr>
              <a:t>Matemáticas.</a:t>
            </a:r>
          </a:p>
          <a:p>
            <a:pPr marL="299085" indent="-286385">
              <a:lnSpc>
                <a:spcPct val="100000"/>
              </a:lnSpc>
              <a:spcBef>
                <a:spcPts val="100"/>
              </a:spcBef>
              <a:buFont typeface="Arial MT"/>
              <a:buChar char="•"/>
              <a:tabLst>
                <a:tab pos="299085" algn="l"/>
              </a:tabLst>
            </a:pPr>
            <a:endParaRPr lang="es-ES" dirty="0">
              <a:latin typeface="Tahoma"/>
              <a:cs typeface="Tahoma"/>
            </a:endParaRPr>
          </a:p>
          <a:p>
            <a:pPr marL="299085" indent="-286385">
              <a:lnSpc>
                <a:spcPct val="100000"/>
              </a:lnSpc>
              <a:spcBef>
                <a:spcPts val="100"/>
              </a:spcBef>
              <a:buFont typeface="Arial MT"/>
              <a:buChar char="•"/>
              <a:tabLst>
                <a:tab pos="299085" algn="l"/>
              </a:tabLst>
            </a:pPr>
            <a:r>
              <a:rPr lang="es-ES" dirty="0">
                <a:latin typeface="Tahoma"/>
                <a:cs typeface="Tahoma"/>
              </a:rPr>
              <a:t>Estadística.</a:t>
            </a:r>
          </a:p>
          <a:p>
            <a:pPr marL="299085" indent="-286385">
              <a:lnSpc>
                <a:spcPct val="100000"/>
              </a:lnSpc>
              <a:spcBef>
                <a:spcPts val="100"/>
              </a:spcBef>
              <a:buFont typeface="Arial MT"/>
              <a:buChar char="•"/>
              <a:tabLst>
                <a:tab pos="299085" algn="l"/>
              </a:tabLst>
            </a:pPr>
            <a:endParaRPr lang="es-ES" dirty="0">
              <a:latin typeface="Tahoma"/>
              <a:cs typeface="Tahoma"/>
            </a:endParaRPr>
          </a:p>
          <a:p>
            <a:pPr marL="299085" indent="-286385">
              <a:lnSpc>
                <a:spcPct val="100000"/>
              </a:lnSpc>
              <a:spcBef>
                <a:spcPts val="100"/>
              </a:spcBef>
              <a:buFont typeface="Arial MT"/>
              <a:buChar char="•"/>
              <a:tabLst>
                <a:tab pos="299085" algn="l"/>
              </a:tabLst>
            </a:pPr>
            <a:r>
              <a:rPr lang="es-ES" dirty="0">
                <a:latin typeface="Tahoma"/>
                <a:cs typeface="Tahoma"/>
              </a:rPr>
              <a:t>Machine </a:t>
            </a:r>
            <a:r>
              <a:rPr lang="es-ES" dirty="0" err="1">
                <a:latin typeface="Tahoma"/>
                <a:cs typeface="Tahoma"/>
              </a:rPr>
              <a:t>learning</a:t>
            </a:r>
            <a:r>
              <a:rPr lang="es-ES" dirty="0">
                <a:latin typeface="Tahoma"/>
                <a:cs typeface="Tahoma"/>
              </a:rPr>
              <a:t>.</a:t>
            </a:r>
          </a:p>
          <a:p>
            <a:pPr marL="299085" indent="-286385">
              <a:lnSpc>
                <a:spcPct val="100000"/>
              </a:lnSpc>
              <a:spcBef>
                <a:spcPts val="100"/>
              </a:spcBef>
              <a:buFont typeface="Arial MT"/>
              <a:buChar char="•"/>
              <a:tabLst>
                <a:tab pos="299085" algn="l"/>
              </a:tabLst>
            </a:pPr>
            <a:endParaRPr lang="es-ES" dirty="0">
              <a:latin typeface="Tahoma"/>
              <a:cs typeface="Tahoma"/>
            </a:endParaRPr>
          </a:p>
          <a:p>
            <a:pPr marL="299085" indent="-286385">
              <a:lnSpc>
                <a:spcPct val="100000"/>
              </a:lnSpc>
              <a:spcBef>
                <a:spcPts val="100"/>
              </a:spcBef>
              <a:buFont typeface="Arial MT"/>
              <a:buChar char="•"/>
              <a:tabLst>
                <a:tab pos="299085" algn="l"/>
              </a:tabLst>
            </a:pPr>
            <a:r>
              <a:rPr lang="es-ES" dirty="0">
                <a:latin typeface="Tahoma"/>
                <a:cs typeface="Tahoma"/>
              </a:rPr>
              <a:t>Conocimiento experto.</a:t>
            </a:r>
          </a:p>
          <a:p>
            <a:pPr marL="299085" indent="-286385">
              <a:lnSpc>
                <a:spcPct val="100000"/>
              </a:lnSpc>
              <a:spcBef>
                <a:spcPts val="100"/>
              </a:spcBef>
              <a:buFont typeface="Arial MT"/>
              <a:buChar char="•"/>
              <a:tabLst>
                <a:tab pos="299085" algn="l"/>
              </a:tabLst>
            </a:pPr>
            <a:endParaRPr lang="es-ES" dirty="0">
              <a:latin typeface="Tahoma"/>
              <a:cs typeface="Tahoma"/>
            </a:endParaRPr>
          </a:p>
          <a:p>
            <a:pPr marL="299085" indent="-286385">
              <a:lnSpc>
                <a:spcPct val="100000"/>
              </a:lnSpc>
              <a:spcBef>
                <a:spcPts val="100"/>
              </a:spcBef>
              <a:buFont typeface="Arial MT"/>
              <a:buChar char="•"/>
              <a:tabLst>
                <a:tab pos="299085" algn="l"/>
              </a:tabLst>
            </a:pPr>
            <a:r>
              <a:rPr lang="es-ES" dirty="0">
                <a:latin typeface="Tahoma"/>
                <a:cs typeface="Tahoma"/>
              </a:rPr>
              <a:t>Comunicación y habilidades para presentar.</a:t>
            </a:r>
          </a:p>
          <a:p>
            <a:pPr marL="299085" indent="-286385">
              <a:lnSpc>
                <a:spcPct val="100000"/>
              </a:lnSpc>
              <a:spcBef>
                <a:spcPts val="100"/>
              </a:spcBef>
              <a:buFont typeface="Arial MT"/>
              <a:buChar char="•"/>
              <a:tabLst>
                <a:tab pos="299085" algn="l"/>
              </a:tabLst>
            </a:pPr>
            <a:endParaRPr lang="es-ES" dirty="0">
              <a:latin typeface="Tahoma"/>
              <a:cs typeface="Tahoma"/>
            </a:endParaRPr>
          </a:p>
          <a:p>
            <a:pPr marL="299085" indent="-286385">
              <a:lnSpc>
                <a:spcPct val="100000"/>
              </a:lnSpc>
              <a:spcBef>
                <a:spcPts val="100"/>
              </a:spcBef>
              <a:buFont typeface="Arial MT"/>
              <a:buChar char="•"/>
              <a:tabLst>
                <a:tab pos="299085" algn="l"/>
              </a:tabLst>
            </a:pPr>
            <a:r>
              <a:rPr lang="es-ES" dirty="0">
                <a:latin typeface="Tahoma"/>
                <a:cs typeface="Tahoma"/>
              </a:rPr>
              <a:t>Visualización de datos.</a:t>
            </a:r>
          </a:p>
        </p:txBody>
      </p:sp>
      <p:pic>
        <p:nvPicPr>
          <p:cNvPr id="10" name="Imagen 9">
            <a:extLst>
              <a:ext uri="{FF2B5EF4-FFF2-40B4-BE49-F238E27FC236}">
                <a16:creationId xmlns:a16="http://schemas.microsoft.com/office/drawing/2014/main" id="{1406485E-9938-E7CD-FE79-F9EFBC766390}"/>
              </a:ext>
            </a:extLst>
          </p:cNvPr>
          <p:cNvPicPr>
            <a:picLocks noChangeAspect="1"/>
          </p:cNvPicPr>
          <p:nvPr/>
        </p:nvPicPr>
        <p:blipFill>
          <a:blip r:embed="rId4"/>
          <a:stretch>
            <a:fillRect/>
          </a:stretch>
        </p:blipFill>
        <p:spPr>
          <a:xfrm>
            <a:off x="6078794" y="1817365"/>
            <a:ext cx="5638800" cy="4287917"/>
          </a:xfrm>
          <a:prstGeom prst="rect">
            <a:avLst/>
          </a:prstGeom>
        </p:spPr>
      </p:pic>
    </p:spTree>
    <p:extLst>
      <p:ext uri="{BB962C8B-B14F-4D97-AF65-F5344CB8AC3E}">
        <p14:creationId xmlns:p14="http://schemas.microsoft.com/office/powerpoint/2010/main" val="705821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1771376" y="6365747"/>
            <a:ext cx="421005" cy="421005"/>
          </a:xfrm>
          <a:custGeom>
            <a:avLst/>
            <a:gdLst/>
            <a:ahLst/>
            <a:cxnLst/>
            <a:rect l="l" t="t" r="r" b="b"/>
            <a:pathLst>
              <a:path w="421004" h="421004">
                <a:moveTo>
                  <a:pt x="420624" y="0"/>
                </a:moveTo>
                <a:lnTo>
                  <a:pt x="0" y="0"/>
                </a:lnTo>
                <a:lnTo>
                  <a:pt x="0" y="420623"/>
                </a:lnTo>
                <a:lnTo>
                  <a:pt x="420624" y="420623"/>
                </a:lnTo>
                <a:lnTo>
                  <a:pt x="420624" y="0"/>
                </a:lnTo>
                <a:close/>
              </a:path>
            </a:pathLst>
          </a:custGeom>
          <a:solidFill>
            <a:srgbClr val="F1F1F1"/>
          </a:solidFill>
        </p:spPr>
        <p:txBody>
          <a:bodyPr wrap="square" lIns="0" tIns="0" rIns="0" bIns="0" rtlCol="0"/>
          <a:lstStyle/>
          <a:p>
            <a:endParaRPr/>
          </a:p>
        </p:txBody>
      </p:sp>
      <p:pic>
        <p:nvPicPr>
          <p:cNvPr id="3" name="object 3"/>
          <p:cNvPicPr/>
          <p:nvPr/>
        </p:nvPicPr>
        <p:blipFill>
          <a:blip r:embed="rId3" cstate="print"/>
          <a:stretch>
            <a:fillRect/>
          </a:stretch>
        </p:blipFill>
        <p:spPr>
          <a:xfrm>
            <a:off x="9325355" y="214905"/>
            <a:ext cx="2482559" cy="1485878"/>
          </a:xfrm>
          <a:prstGeom prst="rect">
            <a:avLst/>
          </a:prstGeom>
        </p:spPr>
      </p:pic>
      <p:sp>
        <p:nvSpPr>
          <p:cNvPr id="4" name="object 4"/>
          <p:cNvSpPr txBox="1">
            <a:spLocks noGrp="1"/>
          </p:cNvSpPr>
          <p:nvPr>
            <p:ph type="title"/>
          </p:nvPr>
        </p:nvSpPr>
        <p:spPr>
          <a:xfrm>
            <a:off x="546303" y="416128"/>
            <a:ext cx="8292897" cy="751488"/>
          </a:xfrm>
          <a:prstGeom prst="rect">
            <a:avLst/>
          </a:prstGeom>
        </p:spPr>
        <p:txBody>
          <a:bodyPr vert="horz" wrap="square" lIns="0" tIns="12700" rIns="0" bIns="0" rtlCol="0">
            <a:spAutoFit/>
          </a:bodyPr>
          <a:lstStyle/>
          <a:p>
            <a:pPr marL="12700">
              <a:lnSpc>
                <a:spcPct val="100000"/>
              </a:lnSpc>
              <a:spcBef>
                <a:spcPts val="100"/>
              </a:spcBef>
            </a:pPr>
            <a:r>
              <a:rPr lang="es-ES" spc="-140" dirty="0"/>
              <a:t>5. Ustedes interactuarán con Data </a:t>
            </a:r>
            <a:r>
              <a:rPr lang="es-ES" spc="-140" dirty="0" err="1"/>
              <a:t>Scientist’s</a:t>
            </a:r>
            <a:r>
              <a:rPr lang="es-ES" spc="-140" dirty="0"/>
              <a:t>: ¿Qué </a:t>
            </a:r>
            <a:r>
              <a:rPr lang="es-ES" spc="-140" dirty="0" err="1"/>
              <a:t>skills</a:t>
            </a:r>
            <a:r>
              <a:rPr lang="es-ES" spc="-140" dirty="0"/>
              <a:t> deben o suelen tener ? (Exhaustivo)</a:t>
            </a:r>
            <a:endParaRPr spc="-140" dirty="0"/>
          </a:p>
        </p:txBody>
      </p:sp>
      <p:sp>
        <p:nvSpPr>
          <p:cNvPr id="9" name="object 9"/>
          <p:cNvSpPr txBox="1">
            <a:spLocks noGrp="1"/>
          </p:cNvSpPr>
          <p:nvPr>
            <p:ph type="sldNum" sz="quarter" idx="7"/>
          </p:nvPr>
        </p:nvSpPr>
        <p:spPr>
          <a:prstGeom prst="rect">
            <a:avLst/>
          </a:prstGeom>
        </p:spPr>
        <p:txBody>
          <a:bodyPr vert="horz" wrap="square" lIns="0" tIns="12700" rIns="0" bIns="0" rtlCol="0">
            <a:spAutoFit/>
          </a:bodyPr>
          <a:lstStyle/>
          <a:p>
            <a:pPr marL="80645">
              <a:lnSpc>
                <a:spcPct val="100000"/>
              </a:lnSpc>
              <a:spcBef>
                <a:spcPts val="100"/>
              </a:spcBef>
            </a:pPr>
            <a:fld id="{81D60167-4931-47E6-BA6A-407CBD079E47}" type="slidenum">
              <a:rPr spc="-50" dirty="0"/>
              <a:t>23</a:t>
            </a:fld>
            <a:endParaRPr spc="-50" dirty="0"/>
          </a:p>
        </p:txBody>
      </p:sp>
      <p:sp>
        <p:nvSpPr>
          <p:cNvPr id="8" name="object 6">
            <a:extLst>
              <a:ext uri="{FF2B5EF4-FFF2-40B4-BE49-F238E27FC236}">
                <a16:creationId xmlns:a16="http://schemas.microsoft.com/office/drawing/2014/main" id="{279830E3-B291-EA55-128C-D3B3EAD4A5E0}"/>
              </a:ext>
            </a:extLst>
          </p:cNvPr>
          <p:cNvSpPr txBox="1"/>
          <p:nvPr/>
        </p:nvSpPr>
        <p:spPr>
          <a:xfrm>
            <a:off x="546303" y="1752600"/>
            <a:ext cx="8597697" cy="3767698"/>
          </a:xfrm>
          <a:prstGeom prst="rect">
            <a:avLst/>
          </a:prstGeom>
        </p:spPr>
        <p:txBody>
          <a:bodyPr vert="horz" wrap="square" lIns="0" tIns="12700" rIns="0" bIns="0" rtlCol="0">
            <a:spAutoFit/>
          </a:bodyPr>
          <a:lstStyle/>
          <a:p>
            <a:pPr marL="299085" indent="-286385">
              <a:lnSpc>
                <a:spcPct val="100000"/>
              </a:lnSpc>
              <a:spcBef>
                <a:spcPts val="100"/>
              </a:spcBef>
              <a:buFont typeface="Arial MT"/>
              <a:buChar char="•"/>
              <a:tabLst>
                <a:tab pos="299085" algn="l"/>
              </a:tabLst>
            </a:pPr>
            <a:r>
              <a:rPr lang="es-ES" dirty="0" err="1">
                <a:latin typeface="Tahoma"/>
                <a:cs typeface="Tahoma"/>
              </a:rPr>
              <a:t>Computer</a:t>
            </a:r>
            <a:r>
              <a:rPr lang="es-ES" dirty="0">
                <a:latin typeface="Tahoma"/>
                <a:cs typeface="Tahoma"/>
              </a:rPr>
              <a:t> </a:t>
            </a:r>
            <a:r>
              <a:rPr lang="es-ES" dirty="0" err="1">
                <a:latin typeface="Tahoma"/>
                <a:cs typeface="Tahoma"/>
              </a:rPr>
              <a:t>Science</a:t>
            </a:r>
            <a:r>
              <a:rPr lang="es-ES" dirty="0">
                <a:latin typeface="Tahoma"/>
                <a:cs typeface="Tahoma"/>
              </a:rPr>
              <a:t>.</a:t>
            </a:r>
          </a:p>
          <a:p>
            <a:pPr marL="299085" indent="-286385">
              <a:lnSpc>
                <a:spcPct val="100000"/>
              </a:lnSpc>
              <a:spcBef>
                <a:spcPts val="100"/>
              </a:spcBef>
              <a:buFont typeface="Arial MT"/>
              <a:buChar char="•"/>
              <a:tabLst>
                <a:tab pos="299085" algn="l"/>
              </a:tabLst>
            </a:pPr>
            <a:endParaRPr lang="es-ES" dirty="0">
              <a:latin typeface="Tahoma"/>
              <a:cs typeface="Tahoma"/>
            </a:endParaRPr>
          </a:p>
          <a:p>
            <a:pPr marL="299085" indent="-286385">
              <a:lnSpc>
                <a:spcPct val="100000"/>
              </a:lnSpc>
              <a:spcBef>
                <a:spcPts val="100"/>
              </a:spcBef>
              <a:buFont typeface="Arial MT"/>
              <a:buChar char="•"/>
              <a:tabLst>
                <a:tab pos="299085" algn="l"/>
              </a:tabLst>
            </a:pPr>
            <a:r>
              <a:rPr lang="es-ES" dirty="0">
                <a:latin typeface="Tahoma"/>
                <a:cs typeface="Tahoma"/>
              </a:rPr>
              <a:t>Matemáticas.</a:t>
            </a:r>
          </a:p>
          <a:p>
            <a:pPr marL="299085" indent="-286385">
              <a:lnSpc>
                <a:spcPct val="100000"/>
              </a:lnSpc>
              <a:spcBef>
                <a:spcPts val="100"/>
              </a:spcBef>
              <a:buFont typeface="Arial MT"/>
              <a:buChar char="•"/>
              <a:tabLst>
                <a:tab pos="299085" algn="l"/>
              </a:tabLst>
            </a:pPr>
            <a:endParaRPr lang="es-ES" dirty="0">
              <a:latin typeface="Tahoma"/>
              <a:cs typeface="Tahoma"/>
            </a:endParaRPr>
          </a:p>
          <a:p>
            <a:pPr marL="299085" indent="-286385">
              <a:lnSpc>
                <a:spcPct val="100000"/>
              </a:lnSpc>
              <a:spcBef>
                <a:spcPts val="100"/>
              </a:spcBef>
              <a:buFont typeface="Arial MT"/>
              <a:buChar char="•"/>
              <a:tabLst>
                <a:tab pos="299085" algn="l"/>
              </a:tabLst>
            </a:pPr>
            <a:r>
              <a:rPr lang="es-ES" dirty="0">
                <a:latin typeface="Tahoma"/>
                <a:cs typeface="Tahoma"/>
              </a:rPr>
              <a:t>Estadística.</a:t>
            </a:r>
          </a:p>
          <a:p>
            <a:pPr marL="299085" indent="-286385">
              <a:lnSpc>
                <a:spcPct val="100000"/>
              </a:lnSpc>
              <a:spcBef>
                <a:spcPts val="100"/>
              </a:spcBef>
              <a:buFont typeface="Arial MT"/>
              <a:buChar char="•"/>
              <a:tabLst>
                <a:tab pos="299085" algn="l"/>
              </a:tabLst>
            </a:pPr>
            <a:endParaRPr lang="es-ES" dirty="0">
              <a:latin typeface="Tahoma"/>
              <a:cs typeface="Tahoma"/>
            </a:endParaRPr>
          </a:p>
          <a:p>
            <a:pPr marL="299085" indent="-286385">
              <a:lnSpc>
                <a:spcPct val="100000"/>
              </a:lnSpc>
              <a:spcBef>
                <a:spcPts val="100"/>
              </a:spcBef>
              <a:buFont typeface="Arial MT"/>
              <a:buChar char="•"/>
              <a:tabLst>
                <a:tab pos="299085" algn="l"/>
              </a:tabLst>
            </a:pPr>
            <a:r>
              <a:rPr lang="es-ES" dirty="0">
                <a:latin typeface="Tahoma"/>
                <a:cs typeface="Tahoma"/>
              </a:rPr>
              <a:t>Machine </a:t>
            </a:r>
            <a:r>
              <a:rPr lang="es-ES" dirty="0" err="1">
                <a:latin typeface="Tahoma"/>
                <a:cs typeface="Tahoma"/>
              </a:rPr>
              <a:t>learning</a:t>
            </a:r>
            <a:r>
              <a:rPr lang="es-ES" dirty="0">
                <a:latin typeface="Tahoma"/>
                <a:cs typeface="Tahoma"/>
              </a:rPr>
              <a:t>.</a:t>
            </a:r>
          </a:p>
          <a:p>
            <a:pPr marL="299085" indent="-286385">
              <a:lnSpc>
                <a:spcPct val="100000"/>
              </a:lnSpc>
              <a:spcBef>
                <a:spcPts val="100"/>
              </a:spcBef>
              <a:buFont typeface="Arial MT"/>
              <a:buChar char="•"/>
              <a:tabLst>
                <a:tab pos="299085" algn="l"/>
              </a:tabLst>
            </a:pPr>
            <a:endParaRPr lang="es-ES" dirty="0">
              <a:latin typeface="Tahoma"/>
              <a:cs typeface="Tahoma"/>
            </a:endParaRPr>
          </a:p>
          <a:p>
            <a:pPr marL="299085" indent="-286385">
              <a:lnSpc>
                <a:spcPct val="100000"/>
              </a:lnSpc>
              <a:spcBef>
                <a:spcPts val="100"/>
              </a:spcBef>
              <a:buFont typeface="Arial MT"/>
              <a:buChar char="•"/>
              <a:tabLst>
                <a:tab pos="299085" algn="l"/>
              </a:tabLst>
            </a:pPr>
            <a:r>
              <a:rPr lang="es-ES" dirty="0">
                <a:latin typeface="Tahoma"/>
                <a:cs typeface="Tahoma"/>
              </a:rPr>
              <a:t>Conocimiento experto.</a:t>
            </a:r>
          </a:p>
          <a:p>
            <a:pPr marL="299085" indent="-286385">
              <a:lnSpc>
                <a:spcPct val="100000"/>
              </a:lnSpc>
              <a:spcBef>
                <a:spcPts val="100"/>
              </a:spcBef>
              <a:buFont typeface="Arial MT"/>
              <a:buChar char="•"/>
              <a:tabLst>
                <a:tab pos="299085" algn="l"/>
              </a:tabLst>
            </a:pPr>
            <a:endParaRPr lang="es-ES" dirty="0">
              <a:latin typeface="Tahoma"/>
              <a:cs typeface="Tahoma"/>
            </a:endParaRPr>
          </a:p>
          <a:p>
            <a:pPr marL="299085" indent="-286385">
              <a:lnSpc>
                <a:spcPct val="100000"/>
              </a:lnSpc>
              <a:spcBef>
                <a:spcPts val="100"/>
              </a:spcBef>
              <a:buFont typeface="Arial MT"/>
              <a:buChar char="•"/>
              <a:tabLst>
                <a:tab pos="299085" algn="l"/>
              </a:tabLst>
            </a:pPr>
            <a:r>
              <a:rPr lang="es-ES" b="1" dirty="0">
                <a:latin typeface="Tahoma"/>
                <a:cs typeface="Tahoma"/>
              </a:rPr>
              <a:t>Comunicación y habilidades para presentar.</a:t>
            </a:r>
          </a:p>
          <a:p>
            <a:pPr marL="299085" indent="-286385">
              <a:lnSpc>
                <a:spcPct val="100000"/>
              </a:lnSpc>
              <a:spcBef>
                <a:spcPts val="100"/>
              </a:spcBef>
              <a:buFont typeface="Arial MT"/>
              <a:buChar char="•"/>
              <a:tabLst>
                <a:tab pos="299085" algn="l"/>
              </a:tabLst>
            </a:pPr>
            <a:endParaRPr lang="es-ES" dirty="0">
              <a:latin typeface="Tahoma"/>
              <a:cs typeface="Tahoma"/>
            </a:endParaRPr>
          </a:p>
          <a:p>
            <a:pPr marL="299085" indent="-286385">
              <a:lnSpc>
                <a:spcPct val="100000"/>
              </a:lnSpc>
              <a:spcBef>
                <a:spcPts val="100"/>
              </a:spcBef>
              <a:buFont typeface="Arial MT"/>
              <a:buChar char="•"/>
              <a:tabLst>
                <a:tab pos="299085" algn="l"/>
              </a:tabLst>
            </a:pPr>
            <a:r>
              <a:rPr lang="es-ES" dirty="0">
                <a:latin typeface="Tahoma"/>
                <a:cs typeface="Tahoma"/>
              </a:rPr>
              <a:t>Visualización de datos.</a:t>
            </a:r>
          </a:p>
        </p:txBody>
      </p:sp>
      <p:pic>
        <p:nvPicPr>
          <p:cNvPr id="5" name="Imagen 4">
            <a:extLst>
              <a:ext uri="{FF2B5EF4-FFF2-40B4-BE49-F238E27FC236}">
                <a16:creationId xmlns:a16="http://schemas.microsoft.com/office/drawing/2014/main" id="{1FACA7DC-DB2D-55CD-D66E-1088F6FF4379}"/>
              </a:ext>
            </a:extLst>
          </p:cNvPr>
          <p:cNvPicPr>
            <a:picLocks noChangeAspect="1"/>
          </p:cNvPicPr>
          <p:nvPr/>
        </p:nvPicPr>
        <p:blipFill>
          <a:blip r:embed="rId4"/>
          <a:stretch>
            <a:fillRect/>
          </a:stretch>
        </p:blipFill>
        <p:spPr>
          <a:xfrm>
            <a:off x="6078794" y="1817365"/>
            <a:ext cx="5638800" cy="4287917"/>
          </a:xfrm>
          <a:prstGeom prst="rect">
            <a:avLst/>
          </a:prstGeom>
        </p:spPr>
      </p:pic>
    </p:spTree>
    <p:extLst>
      <p:ext uri="{BB962C8B-B14F-4D97-AF65-F5344CB8AC3E}">
        <p14:creationId xmlns:p14="http://schemas.microsoft.com/office/powerpoint/2010/main" val="5580601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1771376" y="6365747"/>
            <a:ext cx="421005" cy="421005"/>
          </a:xfrm>
          <a:custGeom>
            <a:avLst/>
            <a:gdLst/>
            <a:ahLst/>
            <a:cxnLst/>
            <a:rect l="l" t="t" r="r" b="b"/>
            <a:pathLst>
              <a:path w="421004" h="421004">
                <a:moveTo>
                  <a:pt x="420624" y="0"/>
                </a:moveTo>
                <a:lnTo>
                  <a:pt x="0" y="0"/>
                </a:lnTo>
                <a:lnTo>
                  <a:pt x="0" y="420623"/>
                </a:lnTo>
                <a:lnTo>
                  <a:pt x="420624" y="420623"/>
                </a:lnTo>
                <a:lnTo>
                  <a:pt x="420624" y="0"/>
                </a:lnTo>
                <a:close/>
              </a:path>
            </a:pathLst>
          </a:custGeom>
          <a:solidFill>
            <a:srgbClr val="F1F1F1"/>
          </a:solidFill>
        </p:spPr>
        <p:txBody>
          <a:bodyPr wrap="square" lIns="0" tIns="0" rIns="0" bIns="0" rtlCol="0"/>
          <a:lstStyle/>
          <a:p>
            <a:endParaRPr/>
          </a:p>
        </p:txBody>
      </p:sp>
      <p:pic>
        <p:nvPicPr>
          <p:cNvPr id="3" name="object 3"/>
          <p:cNvPicPr/>
          <p:nvPr/>
        </p:nvPicPr>
        <p:blipFill>
          <a:blip r:embed="rId3" cstate="print"/>
          <a:stretch>
            <a:fillRect/>
          </a:stretch>
        </p:blipFill>
        <p:spPr>
          <a:xfrm>
            <a:off x="9325355" y="214905"/>
            <a:ext cx="2482559" cy="1485878"/>
          </a:xfrm>
          <a:prstGeom prst="rect">
            <a:avLst/>
          </a:prstGeom>
        </p:spPr>
      </p:pic>
      <p:sp>
        <p:nvSpPr>
          <p:cNvPr id="4" name="object 4"/>
          <p:cNvSpPr txBox="1">
            <a:spLocks noGrp="1"/>
          </p:cNvSpPr>
          <p:nvPr>
            <p:ph type="title"/>
          </p:nvPr>
        </p:nvSpPr>
        <p:spPr>
          <a:xfrm>
            <a:off x="546303" y="416128"/>
            <a:ext cx="7032625" cy="382156"/>
          </a:xfrm>
          <a:prstGeom prst="rect">
            <a:avLst/>
          </a:prstGeom>
        </p:spPr>
        <p:txBody>
          <a:bodyPr vert="horz" wrap="square" lIns="0" tIns="12700" rIns="0" bIns="0" rtlCol="0">
            <a:spAutoFit/>
          </a:bodyPr>
          <a:lstStyle/>
          <a:p>
            <a:pPr marL="12700">
              <a:lnSpc>
                <a:spcPct val="100000"/>
              </a:lnSpc>
              <a:spcBef>
                <a:spcPts val="100"/>
              </a:spcBef>
            </a:pPr>
            <a:r>
              <a:rPr lang="es-ES" spc="-140" dirty="0"/>
              <a:t>6. Entonces, ¿Qué hace un Data </a:t>
            </a:r>
            <a:r>
              <a:rPr lang="es-ES" spc="-140" dirty="0" err="1"/>
              <a:t>Scientist</a:t>
            </a:r>
            <a:r>
              <a:rPr lang="es-ES" spc="-140" dirty="0"/>
              <a:t>?</a:t>
            </a:r>
            <a:endParaRPr spc="-140" dirty="0"/>
          </a:p>
        </p:txBody>
      </p:sp>
      <p:sp>
        <p:nvSpPr>
          <p:cNvPr id="6" name="object 6"/>
          <p:cNvSpPr txBox="1"/>
          <p:nvPr/>
        </p:nvSpPr>
        <p:spPr>
          <a:xfrm>
            <a:off x="1797151" y="2171472"/>
            <a:ext cx="8597697" cy="2267287"/>
          </a:xfrm>
          <a:prstGeom prst="rect">
            <a:avLst/>
          </a:prstGeom>
        </p:spPr>
        <p:txBody>
          <a:bodyPr vert="horz" wrap="square" lIns="0" tIns="12700" rIns="0" bIns="0" rtlCol="0">
            <a:spAutoFit/>
          </a:bodyPr>
          <a:lstStyle/>
          <a:p>
            <a:pPr marL="299085" indent="-286385">
              <a:spcBef>
                <a:spcPts val="100"/>
              </a:spcBef>
              <a:buFont typeface="Arial MT"/>
              <a:buChar char="•"/>
              <a:tabLst>
                <a:tab pos="299085" algn="l"/>
              </a:tabLst>
            </a:pPr>
            <a:endParaRPr lang="es-ES" i="1" dirty="0">
              <a:latin typeface="Tahoma"/>
              <a:cs typeface="Tahoma"/>
            </a:endParaRPr>
          </a:p>
          <a:p>
            <a:pPr marL="12700" algn="ctr">
              <a:spcBef>
                <a:spcPts val="100"/>
              </a:spcBef>
              <a:tabLst>
                <a:tab pos="299085" algn="l"/>
              </a:tabLst>
            </a:pPr>
            <a:r>
              <a:rPr lang="es-ES" dirty="0">
                <a:latin typeface="Tahoma"/>
                <a:cs typeface="Tahoma"/>
              </a:rPr>
              <a:t>El científico de datos tiene como función usar la ciencia de datos, utilizando datos para explicar los fenómenos que nos rodean, ayudando así a las organizaciones a tomar </a:t>
            </a:r>
            <a:r>
              <a:rPr lang="es-ES" b="1" dirty="0">
                <a:latin typeface="Tahoma"/>
                <a:cs typeface="Tahoma"/>
              </a:rPr>
              <a:t>mejores</a:t>
            </a:r>
            <a:r>
              <a:rPr lang="es-ES" dirty="0">
                <a:latin typeface="Tahoma"/>
                <a:cs typeface="Tahoma"/>
              </a:rPr>
              <a:t> decisiones.</a:t>
            </a:r>
            <a:br>
              <a:rPr lang="es-ES" dirty="0">
                <a:latin typeface="Tahoma"/>
                <a:cs typeface="Tahoma"/>
              </a:rPr>
            </a:br>
            <a:br>
              <a:rPr lang="es-ES" dirty="0">
                <a:latin typeface="Tahoma"/>
                <a:cs typeface="Tahoma"/>
              </a:rPr>
            </a:br>
            <a:endParaRPr lang="es-ES" dirty="0">
              <a:latin typeface="Tahoma"/>
              <a:cs typeface="Tahoma"/>
            </a:endParaRPr>
          </a:p>
          <a:p>
            <a:pPr marL="299085" indent="-286385" algn="ctr">
              <a:lnSpc>
                <a:spcPct val="100000"/>
              </a:lnSpc>
              <a:spcBef>
                <a:spcPts val="100"/>
              </a:spcBef>
              <a:buFont typeface="Arial MT"/>
              <a:buChar char="•"/>
              <a:tabLst>
                <a:tab pos="299085" algn="l"/>
              </a:tabLst>
            </a:pPr>
            <a:endParaRPr lang="es-ES" dirty="0">
              <a:latin typeface="Tahoma"/>
              <a:cs typeface="Tahoma"/>
            </a:endParaRPr>
          </a:p>
          <a:p>
            <a:pPr marL="12700" algn="ctr">
              <a:lnSpc>
                <a:spcPct val="100000"/>
              </a:lnSpc>
              <a:spcBef>
                <a:spcPts val="100"/>
              </a:spcBef>
              <a:tabLst>
                <a:tab pos="299085" algn="l"/>
              </a:tabLst>
            </a:pPr>
            <a:endParaRPr lang="es-ES" dirty="0">
              <a:latin typeface="Tahoma"/>
              <a:cs typeface="Tahoma"/>
            </a:endParaRPr>
          </a:p>
        </p:txBody>
      </p:sp>
      <p:sp>
        <p:nvSpPr>
          <p:cNvPr id="9" name="object 9"/>
          <p:cNvSpPr txBox="1">
            <a:spLocks noGrp="1"/>
          </p:cNvSpPr>
          <p:nvPr>
            <p:ph type="sldNum" sz="quarter" idx="7"/>
          </p:nvPr>
        </p:nvSpPr>
        <p:spPr>
          <a:prstGeom prst="rect">
            <a:avLst/>
          </a:prstGeom>
        </p:spPr>
        <p:txBody>
          <a:bodyPr vert="horz" wrap="square" lIns="0" tIns="12700" rIns="0" bIns="0" rtlCol="0">
            <a:spAutoFit/>
          </a:bodyPr>
          <a:lstStyle/>
          <a:p>
            <a:pPr marL="80645">
              <a:lnSpc>
                <a:spcPct val="100000"/>
              </a:lnSpc>
              <a:spcBef>
                <a:spcPts val="100"/>
              </a:spcBef>
            </a:pPr>
            <a:fld id="{81D60167-4931-47E6-BA6A-407CBD079E47}" type="slidenum">
              <a:rPr spc="-50" dirty="0"/>
              <a:t>24</a:t>
            </a:fld>
            <a:endParaRPr spc="-50" dirty="0"/>
          </a:p>
        </p:txBody>
      </p:sp>
    </p:spTree>
    <p:extLst>
      <p:ext uri="{BB962C8B-B14F-4D97-AF65-F5344CB8AC3E}">
        <p14:creationId xmlns:p14="http://schemas.microsoft.com/office/powerpoint/2010/main" val="39422077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1771376" y="6365747"/>
            <a:ext cx="421005" cy="421005"/>
          </a:xfrm>
          <a:custGeom>
            <a:avLst/>
            <a:gdLst/>
            <a:ahLst/>
            <a:cxnLst/>
            <a:rect l="l" t="t" r="r" b="b"/>
            <a:pathLst>
              <a:path w="421004" h="421004">
                <a:moveTo>
                  <a:pt x="420624" y="0"/>
                </a:moveTo>
                <a:lnTo>
                  <a:pt x="0" y="0"/>
                </a:lnTo>
                <a:lnTo>
                  <a:pt x="0" y="420623"/>
                </a:lnTo>
                <a:lnTo>
                  <a:pt x="420624" y="420623"/>
                </a:lnTo>
                <a:lnTo>
                  <a:pt x="420624" y="0"/>
                </a:lnTo>
                <a:close/>
              </a:path>
            </a:pathLst>
          </a:custGeom>
          <a:solidFill>
            <a:srgbClr val="F1F1F1"/>
          </a:solidFill>
        </p:spPr>
        <p:txBody>
          <a:bodyPr wrap="square" lIns="0" tIns="0" rIns="0" bIns="0" rtlCol="0"/>
          <a:lstStyle/>
          <a:p>
            <a:endParaRPr/>
          </a:p>
        </p:txBody>
      </p:sp>
      <p:pic>
        <p:nvPicPr>
          <p:cNvPr id="3" name="object 3"/>
          <p:cNvPicPr/>
          <p:nvPr/>
        </p:nvPicPr>
        <p:blipFill>
          <a:blip r:embed="rId3" cstate="print"/>
          <a:stretch>
            <a:fillRect/>
          </a:stretch>
        </p:blipFill>
        <p:spPr>
          <a:xfrm>
            <a:off x="9325355" y="214905"/>
            <a:ext cx="2482559" cy="1485878"/>
          </a:xfrm>
          <a:prstGeom prst="rect">
            <a:avLst/>
          </a:prstGeom>
        </p:spPr>
      </p:pic>
      <p:sp>
        <p:nvSpPr>
          <p:cNvPr id="4" name="object 4"/>
          <p:cNvSpPr txBox="1">
            <a:spLocks noGrp="1"/>
          </p:cNvSpPr>
          <p:nvPr>
            <p:ph type="title"/>
          </p:nvPr>
        </p:nvSpPr>
        <p:spPr>
          <a:xfrm>
            <a:off x="546303" y="416128"/>
            <a:ext cx="7032625" cy="751488"/>
          </a:xfrm>
          <a:prstGeom prst="rect">
            <a:avLst/>
          </a:prstGeom>
        </p:spPr>
        <p:txBody>
          <a:bodyPr vert="horz" wrap="square" lIns="0" tIns="12700" rIns="0" bIns="0" rtlCol="0">
            <a:spAutoFit/>
          </a:bodyPr>
          <a:lstStyle/>
          <a:p>
            <a:pPr marL="12700">
              <a:lnSpc>
                <a:spcPct val="100000"/>
              </a:lnSpc>
              <a:spcBef>
                <a:spcPts val="100"/>
              </a:spcBef>
            </a:pPr>
            <a:r>
              <a:rPr lang="es-ES" spc="-140" dirty="0"/>
              <a:t>Paréntesis 1: ¿Por qué es importante Data </a:t>
            </a:r>
            <a:r>
              <a:rPr lang="es-ES" spc="-140" dirty="0" err="1"/>
              <a:t>Science</a:t>
            </a:r>
            <a:r>
              <a:rPr lang="es-ES" spc="-140" dirty="0"/>
              <a:t>/Machine </a:t>
            </a:r>
            <a:r>
              <a:rPr lang="es-ES" spc="-140" dirty="0" err="1"/>
              <a:t>learning</a:t>
            </a:r>
            <a:r>
              <a:rPr lang="es-ES" spc="-140" dirty="0"/>
              <a:t>? En 20 segundos…</a:t>
            </a:r>
            <a:endParaRPr spc="-140" dirty="0"/>
          </a:p>
        </p:txBody>
      </p:sp>
      <p:sp>
        <p:nvSpPr>
          <p:cNvPr id="9" name="object 9"/>
          <p:cNvSpPr txBox="1">
            <a:spLocks noGrp="1"/>
          </p:cNvSpPr>
          <p:nvPr>
            <p:ph type="sldNum" sz="quarter" idx="7"/>
          </p:nvPr>
        </p:nvSpPr>
        <p:spPr>
          <a:prstGeom prst="rect">
            <a:avLst/>
          </a:prstGeom>
        </p:spPr>
        <p:txBody>
          <a:bodyPr vert="horz" wrap="square" lIns="0" tIns="12700" rIns="0" bIns="0" rtlCol="0">
            <a:spAutoFit/>
          </a:bodyPr>
          <a:lstStyle/>
          <a:p>
            <a:pPr marL="80645">
              <a:lnSpc>
                <a:spcPct val="100000"/>
              </a:lnSpc>
              <a:spcBef>
                <a:spcPts val="100"/>
              </a:spcBef>
            </a:pPr>
            <a:fld id="{81D60167-4931-47E6-BA6A-407CBD079E47}" type="slidenum">
              <a:rPr spc="-50" dirty="0"/>
              <a:t>25</a:t>
            </a:fld>
            <a:endParaRPr spc="-50" dirty="0"/>
          </a:p>
        </p:txBody>
      </p:sp>
      <p:sp>
        <p:nvSpPr>
          <p:cNvPr id="7" name="CuadroTexto 6">
            <a:extLst>
              <a:ext uri="{FF2B5EF4-FFF2-40B4-BE49-F238E27FC236}">
                <a16:creationId xmlns:a16="http://schemas.microsoft.com/office/drawing/2014/main" id="{DA7DE6FA-9B25-1A2D-315D-B2131AFF9020}"/>
              </a:ext>
            </a:extLst>
          </p:cNvPr>
          <p:cNvSpPr txBox="1"/>
          <p:nvPr/>
        </p:nvSpPr>
        <p:spPr>
          <a:xfrm>
            <a:off x="7391400" y="2209800"/>
            <a:ext cx="1632178" cy="584775"/>
          </a:xfrm>
          <a:prstGeom prst="rect">
            <a:avLst/>
          </a:prstGeom>
          <a:noFill/>
        </p:spPr>
        <p:txBody>
          <a:bodyPr wrap="none" rtlCol="0">
            <a:spAutoFit/>
          </a:bodyPr>
          <a:lstStyle/>
          <a:p>
            <a:r>
              <a:rPr lang="es-CL" sz="3200" dirty="0">
                <a:latin typeface="Tahoma" panose="020B0604030504040204" pitchFamily="34" charset="0"/>
                <a:ea typeface="Tahoma" panose="020B0604030504040204" pitchFamily="34" charset="0"/>
                <a:cs typeface="Tahoma" panose="020B0604030504040204" pitchFamily="34" charset="0"/>
              </a:rPr>
              <a:t>Negocio</a:t>
            </a:r>
          </a:p>
        </p:txBody>
      </p:sp>
    </p:spTree>
    <p:extLst>
      <p:ext uri="{BB962C8B-B14F-4D97-AF65-F5344CB8AC3E}">
        <p14:creationId xmlns:p14="http://schemas.microsoft.com/office/powerpoint/2010/main" val="908154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1771376" y="6365747"/>
            <a:ext cx="421005" cy="421005"/>
          </a:xfrm>
          <a:custGeom>
            <a:avLst/>
            <a:gdLst/>
            <a:ahLst/>
            <a:cxnLst/>
            <a:rect l="l" t="t" r="r" b="b"/>
            <a:pathLst>
              <a:path w="421004" h="421004">
                <a:moveTo>
                  <a:pt x="420624" y="0"/>
                </a:moveTo>
                <a:lnTo>
                  <a:pt x="0" y="0"/>
                </a:lnTo>
                <a:lnTo>
                  <a:pt x="0" y="420623"/>
                </a:lnTo>
                <a:lnTo>
                  <a:pt x="420624" y="420623"/>
                </a:lnTo>
                <a:lnTo>
                  <a:pt x="420624" y="0"/>
                </a:lnTo>
                <a:close/>
              </a:path>
            </a:pathLst>
          </a:custGeom>
          <a:solidFill>
            <a:srgbClr val="F1F1F1"/>
          </a:solidFill>
        </p:spPr>
        <p:txBody>
          <a:bodyPr wrap="square" lIns="0" tIns="0" rIns="0" bIns="0" rtlCol="0"/>
          <a:lstStyle/>
          <a:p>
            <a:endParaRPr/>
          </a:p>
        </p:txBody>
      </p:sp>
      <p:pic>
        <p:nvPicPr>
          <p:cNvPr id="3" name="object 3"/>
          <p:cNvPicPr/>
          <p:nvPr/>
        </p:nvPicPr>
        <p:blipFill>
          <a:blip r:embed="rId3" cstate="print"/>
          <a:stretch>
            <a:fillRect/>
          </a:stretch>
        </p:blipFill>
        <p:spPr>
          <a:xfrm>
            <a:off x="9325355" y="214905"/>
            <a:ext cx="2482559" cy="1485878"/>
          </a:xfrm>
          <a:prstGeom prst="rect">
            <a:avLst/>
          </a:prstGeom>
        </p:spPr>
      </p:pic>
      <p:sp>
        <p:nvSpPr>
          <p:cNvPr id="4" name="object 4"/>
          <p:cNvSpPr txBox="1">
            <a:spLocks noGrp="1"/>
          </p:cNvSpPr>
          <p:nvPr>
            <p:ph type="title"/>
          </p:nvPr>
        </p:nvSpPr>
        <p:spPr>
          <a:xfrm>
            <a:off x="546303" y="416128"/>
            <a:ext cx="7032625" cy="751488"/>
          </a:xfrm>
          <a:prstGeom prst="rect">
            <a:avLst/>
          </a:prstGeom>
        </p:spPr>
        <p:txBody>
          <a:bodyPr vert="horz" wrap="square" lIns="0" tIns="12700" rIns="0" bIns="0" rtlCol="0">
            <a:spAutoFit/>
          </a:bodyPr>
          <a:lstStyle/>
          <a:p>
            <a:pPr marL="12700">
              <a:lnSpc>
                <a:spcPct val="100000"/>
              </a:lnSpc>
              <a:spcBef>
                <a:spcPts val="100"/>
              </a:spcBef>
            </a:pPr>
            <a:r>
              <a:rPr lang="es-ES" spc="-140" dirty="0"/>
              <a:t>Paréntesis 1: ¿Por qué es importante Data </a:t>
            </a:r>
            <a:r>
              <a:rPr lang="es-ES" spc="-140" dirty="0" err="1"/>
              <a:t>Science</a:t>
            </a:r>
            <a:r>
              <a:rPr lang="es-ES" spc="-140" dirty="0"/>
              <a:t>/Machine </a:t>
            </a:r>
            <a:r>
              <a:rPr lang="es-ES" spc="-140" dirty="0" err="1"/>
              <a:t>learning</a:t>
            </a:r>
            <a:r>
              <a:rPr lang="es-ES" spc="-140" dirty="0"/>
              <a:t>? En 20 segundos…</a:t>
            </a:r>
            <a:endParaRPr spc="-140" dirty="0"/>
          </a:p>
        </p:txBody>
      </p:sp>
      <p:sp>
        <p:nvSpPr>
          <p:cNvPr id="9" name="object 9"/>
          <p:cNvSpPr txBox="1">
            <a:spLocks noGrp="1"/>
          </p:cNvSpPr>
          <p:nvPr>
            <p:ph type="sldNum" sz="quarter" idx="7"/>
          </p:nvPr>
        </p:nvSpPr>
        <p:spPr>
          <a:prstGeom prst="rect">
            <a:avLst/>
          </a:prstGeom>
        </p:spPr>
        <p:txBody>
          <a:bodyPr vert="horz" wrap="square" lIns="0" tIns="12700" rIns="0" bIns="0" rtlCol="0">
            <a:spAutoFit/>
          </a:bodyPr>
          <a:lstStyle/>
          <a:p>
            <a:pPr marL="80645">
              <a:lnSpc>
                <a:spcPct val="100000"/>
              </a:lnSpc>
              <a:spcBef>
                <a:spcPts val="100"/>
              </a:spcBef>
            </a:pPr>
            <a:fld id="{81D60167-4931-47E6-BA6A-407CBD079E47}" type="slidenum">
              <a:rPr spc="-50" dirty="0"/>
              <a:t>26</a:t>
            </a:fld>
            <a:endParaRPr spc="-50" dirty="0"/>
          </a:p>
        </p:txBody>
      </p:sp>
      <p:sp>
        <p:nvSpPr>
          <p:cNvPr id="7" name="CuadroTexto 6">
            <a:extLst>
              <a:ext uri="{FF2B5EF4-FFF2-40B4-BE49-F238E27FC236}">
                <a16:creationId xmlns:a16="http://schemas.microsoft.com/office/drawing/2014/main" id="{DA7DE6FA-9B25-1A2D-315D-B2131AFF9020}"/>
              </a:ext>
            </a:extLst>
          </p:cNvPr>
          <p:cNvSpPr txBox="1"/>
          <p:nvPr/>
        </p:nvSpPr>
        <p:spPr>
          <a:xfrm>
            <a:off x="7391400" y="2209800"/>
            <a:ext cx="1632178" cy="584775"/>
          </a:xfrm>
          <a:prstGeom prst="rect">
            <a:avLst/>
          </a:prstGeom>
          <a:noFill/>
        </p:spPr>
        <p:txBody>
          <a:bodyPr wrap="none" rtlCol="0">
            <a:spAutoFit/>
          </a:bodyPr>
          <a:lstStyle/>
          <a:p>
            <a:r>
              <a:rPr lang="es-CL" sz="3200" dirty="0">
                <a:latin typeface="Tahoma" panose="020B0604030504040204" pitchFamily="34" charset="0"/>
                <a:ea typeface="Tahoma" panose="020B0604030504040204" pitchFamily="34" charset="0"/>
                <a:cs typeface="Tahoma" panose="020B0604030504040204" pitchFamily="34" charset="0"/>
              </a:rPr>
              <a:t>Negocio</a:t>
            </a:r>
          </a:p>
        </p:txBody>
      </p:sp>
      <p:sp>
        <p:nvSpPr>
          <p:cNvPr id="5" name="CuadroTexto 4">
            <a:extLst>
              <a:ext uri="{FF2B5EF4-FFF2-40B4-BE49-F238E27FC236}">
                <a16:creationId xmlns:a16="http://schemas.microsoft.com/office/drawing/2014/main" id="{8BAFDA6F-D2DB-E033-523C-91084185F22D}"/>
              </a:ext>
            </a:extLst>
          </p:cNvPr>
          <p:cNvSpPr txBox="1"/>
          <p:nvPr/>
        </p:nvSpPr>
        <p:spPr>
          <a:xfrm>
            <a:off x="5786633" y="2849141"/>
            <a:ext cx="2420856" cy="584775"/>
          </a:xfrm>
          <a:prstGeom prst="rect">
            <a:avLst/>
          </a:prstGeom>
          <a:noFill/>
        </p:spPr>
        <p:txBody>
          <a:bodyPr wrap="none" rtlCol="0">
            <a:spAutoFit/>
          </a:bodyPr>
          <a:lstStyle/>
          <a:p>
            <a:r>
              <a:rPr lang="es-CL" sz="3200" dirty="0">
                <a:latin typeface="Tahoma" panose="020B0604030504040204" pitchFamily="34" charset="0"/>
                <a:ea typeface="Tahoma" panose="020B0604030504040204" pitchFamily="34" charset="0"/>
                <a:cs typeface="Tahoma" panose="020B0604030504040204" pitchFamily="34" charset="0"/>
              </a:rPr>
              <a:t>Predicciones</a:t>
            </a:r>
          </a:p>
        </p:txBody>
      </p:sp>
    </p:spTree>
    <p:extLst>
      <p:ext uri="{BB962C8B-B14F-4D97-AF65-F5344CB8AC3E}">
        <p14:creationId xmlns:p14="http://schemas.microsoft.com/office/powerpoint/2010/main" val="6725607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1771376" y="6365747"/>
            <a:ext cx="421005" cy="421005"/>
          </a:xfrm>
          <a:custGeom>
            <a:avLst/>
            <a:gdLst/>
            <a:ahLst/>
            <a:cxnLst/>
            <a:rect l="l" t="t" r="r" b="b"/>
            <a:pathLst>
              <a:path w="421004" h="421004">
                <a:moveTo>
                  <a:pt x="420624" y="0"/>
                </a:moveTo>
                <a:lnTo>
                  <a:pt x="0" y="0"/>
                </a:lnTo>
                <a:lnTo>
                  <a:pt x="0" y="420623"/>
                </a:lnTo>
                <a:lnTo>
                  <a:pt x="420624" y="420623"/>
                </a:lnTo>
                <a:lnTo>
                  <a:pt x="420624" y="0"/>
                </a:lnTo>
                <a:close/>
              </a:path>
            </a:pathLst>
          </a:custGeom>
          <a:solidFill>
            <a:srgbClr val="F1F1F1"/>
          </a:solidFill>
        </p:spPr>
        <p:txBody>
          <a:bodyPr wrap="square" lIns="0" tIns="0" rIns="0" bIns="0" rtlCol="0"/>
          <a:lstStyle/>
          <a:p>
            <a:endParaRPr/>
          </a:p>
        </p:txBody>
      </p:sp>
      <p:pic>
        <p:nvPicPr>
          <p:cNvPr id="3" name="object 3"/>
          <p:cNvPicPr/>
          <p:nvPr/>
        </p:nvPicPr>
        <p:blipFill>
          <a:blip r:embed="rId3" cstate="print"/>
          <a:stretch>
            <a:fillRect/>
          </a:stretch>
        </p:blipFill>
        <p:spPr>
          <a:xfrm>
            <a:off x="9325355" y="214905"/>
            <a:ext cx="2482559" cy="1485878"/>
          </a:xfrm>
          <a:prstGeom prst="rect">
            <a:avLst/>
          </a:prstGeom>
        </p:spPr>
      </p:pic>
      <p:sp>
        <p:nvSpPr>
          <p:cNvPr id="4" name="object 4"/>
          <p:cNvSpPr txBox="1">
            <a:spLocks noGrp="1"/>
          </p:cNvSpPr>
          <p:nvPr>
            <p:ph type="title"/>
          </p:nvPr>
        </p:nvSpPr>
        <p:spPr>
          <a:xfrm>
            <a:off x="546303" y="416128"/>
            <a:ext cx="7032625" cy="751488"/>
          </a:xfrm>
          <a:prstGeom prst="rect">
            <a:avLst/>
          </a:prstGeom>
        </p:spPr>
        <p:txBody>
          <a:bodyPr vert="horz" wrap="square" lIns="0" tIns="12700" rIns="0" bIns="0" rtlCol="0">
            <a:spAutoFit/>
          </a:bodyPr>
          <a:lstStyle/>
          <a:p>
            <a:pPr marL="12700">
              <a:lnSpc>
                <a:spcPct val="100000"/>
              </a:lnSpc>
              <a:spcBef>
                <a:spcPts val="100"/>
              </a:spcBef>
            </a:pPr>
            <a:r>
              <a:rPr lang="es-ES" spc="-140" dirty="0"/>
              <a:t>Paréntesis 1: ¿Por qué es importante Data </a:t>
            </a:r>
            <a:r>
              <a:rPr lang="es-ES" spc="-140" dirty="0" err="1"/>
              <a:t>Science</a:t>
            </a:r>
            <a:r>
              <a:rPr lang="es-ES" spc="-140" dirty="0"/>
              <a:t>/Machine </a:t>
            </a:r>
            <a:r>
              <a:rPr lang="es-ES" spc="-140" dirty="0" err="1"/>
              <a:t>learning</a:t>
            </a:r>
            <a:r>
              <a:rPr lang="es-ES" spc="-140" dirty="0"/>
              <a:t>? En 20 segundos…</a:t>
            </a:r>
            <a:endParaRPr spc="-140" dirty="0"/>
          </a:p>
        </p:txBody>
      </p:sp>
      <p:sp>
        <p:nvSpPr>
          <p:cNvPr id="9" name="object 9"/>
          <p:cNvSpPr txBox="1">
            <a:spLocks noGrp="1"/>
          </p:cNvSpPr>
          <p:nvPr>
            <p:ph type="sldNum" sz="quarter" idx="7"/>
          </p:nvPr>
        </p:nvSpPr>
        <p:spPr>
          <a:prstGeom prst="rect">
            <a:avLst/>
          </a:prstGeom>
        </p:spPr>
        <p:txBody>
          <a:bodyPr vert="horz" wrap="square" lIns="0" tIns="12700" rIns="0" bIns="0" rtlCol="0">
            <a:spAutoFit/>
          </a:bodyPr>
          <a:lstStyle/>
          <a:p>
            <a:pPr marL="80645">
              <a:lnSpc>
                <a:spcPct val="100000"/>
              </a:lnSpc>
              <a:spcBef>
                <a:spcPts val="100"/>
              </a:spcBef>
            </a:pPr>
            <a:fld id="{81D60167-4931-47E6-BA6A-407CBD079E47}" type="slidenum">
              <a:rPr spc="-50" dirty="0"/>
              <a:t>27</a:t>
            </a:fld>
            <a:endParaRPr spc="-50" dirty="0"/>
          </a:p>
        </p:txBody>
      </p:sp>
      <p:sp>
        <p:nvSpPr>
          <p:cNvPr id="7" name="CuadroTexto 6">
            <a:extLst>
              <a:ext uri="{FF2B5EF4-FFF2-40B4-BE49-F238E27FC236}">
                <a16:creationId xmlns:a16="http://schemas.microsoft.com/office/drawing/2014/main" id="{DA7DE6FA-9B25-1A2D-315D-B2131AFF9020}"/>
              </a:ext>
            </a:extLst>
          </p:cNvPr>
          <p:cNvSpPr txBox="1"/>
          <p:nvPr/>
        </p:nvSpPr>
        <p:spPr>
          <a:xfrm>
            <a:off x="7391400" y="2209800"/>
            <a:ext cx="1632178" cy="584775"/>
          </a:xfrm>
          <a:prstGeom prst="rect">
            <a:avLst/>
          </a:prstGeom>
          <a:noFill/>
        </p:spPr>
        <p:txBody>
          <a:bodyPr wrap="none" rtlCol="0">
            <a:spAutoFit/>
          </a:bodyPr>
          <a:lstStyle/>
          <a:p>
            <a:r>
              <a:rPr lang="es-CL" sz="3200" dirty="0">
                <a:latin typeface="Tahoma" panose="020B0604030504040204" pitchFamily="34" charset="0"/>
                <a:ea typeface="Tahoma" panose="020B0604030504040204" pitchFamily="34" charset="0"/>
                <a:cs typeface="Tahoma" panose="020B0604030504040204" pitchFamily="34" charset="0"/>
              </a:rPr>
              <a:t>Negocio</a:t>
            </a:r>
          </a:p>
        </p:txBody>
      </p:sp>
      <p:sp>
        <p:nvSpPr>
          <p:cNvPr id="5" name="CuadroTexto 4">
            <a:extLst>
              <a:ext uri="{FF2B5EF4-FFF2-40B4-BE49-F238E27FC236}">
                <a16:creationId xmlns:a16="http://schemas.microsoft.com/office/drawing/2014/main" id="{8BAFDA6F-D2DB-E033-523C-91084185F22D}"/>
              </a:ext>
            </a:extLst>
          </p:cNvPr>
          <p:cNvSpPr txBox="1"/>
          <p:nvPr/>
        </p:nvSpPr>
        <p:spPr>
          <a:xfrm>
            <a:off x="5786633" y="2849141"/>
            <a:ext cx="2420856" cy="584775"/>
          </a:xfrm>
          <a:prstGeom prst="rect">
            <a:avLst/>
          </a:prstGeom>
          <a:noFill/>
        </p:spPr>
        <p:txBody>
          <a:bodyPr wrap="none" rtlCol="0">
            <a:spAutoFit/>
          </a:bodyPr>
          <a:lstStyle/>
          <a:p>
            <a:r>
              <a:rPr lang="es-CL" sz="3200" dirty="0">
                <a:latin typeface="Tahoma" panose="020B0604030504040204" pitchFamily="34" charset="0"/>
                <a:ea typeface="Tahoma" panose="020B0604030504040204" pitchFamily="34" charset="0"/>
                <a:cs typeface="Tahoma" panose="020B0604030504040204" pitchFamily="34" charset="0"/>
              </a:rPr>
              <a:t>Predicciones</a:t>
            </a:r>
          </a:p>
        </p:txBody>
      </p:sp>
      <p:sp>
        <p:nvSpPr>
          <p:cNvPr id="6" name="CuadroTexto 5">
            <a:extLst>
              <a:ext uri="{FF2B5EF4-FFF2-40B4-BE49-F238E27FC236}">
                <a16:creationId xmlns:a16="http://schemas.microsoft.com/office/drawing/2014/main" id="{F7B76C53-3CEC-047B-6C8A-5576793638D5}"/>
              </a:ext>
            </a:extLst>
          </p:cNvPr>
          <p:cNvSpPr txBox="1"/>
          <p:nvPr/>
        </p:nvSpPr>
        <p:spPr>
          <a:xfrm>
            <a:off x="3200400" y="3429000"/>
            <a:ext cx="3365024" cy="584775"/>
          </a:xfrm>
          <a:prstGeom prst="rect">
            <a:avLst/>
          </a:prstGeom>
          <a:noFill/>
        </p:spPr>
        <p:txBody>
          <a:bodyPr wrap="none" rtlCol="0">
            <a:spAutoFit/>
          </a:bodyPr>
          <a:lstStyle/>
          <a:p>
            <a:r>
              <a:rPr lang="es-CL" sz="3200" dirty="0">
                <a:latin typeface="Tahoma" panose="020B0604030504040204" pitchFamily="34" charset="0"/>
                <a:ea typeface="Tahoma" panose="020B0604030504040204" pitchFamily="34" charset="0"/>
                <a:cs typeface="Tahoma" panose="020B0604030504040204" pitchFamily="34" charset="0"/>
              </a:rPr>
              <a:t>Machine </a:t>
            </a:r>
            <a:r>
              <a:rPr lang="es-CL" sz="3200" dirty="0" err="1">
                <a:latin typeface="Tahoma" panose="020B0604030504040204" pitchFamily="34" charset="0"/>
                <a:ea typeface="Tahoma" panose="020B0604030504040204" pitchFamily="34" charset="0"/>
                <a:cs typeface="Tahoma" panose="020B0604030504040204" pitchFamily="34" charset="0"/>
              </a:rPr>
              <a:t>Learning</a:t>
            </a:r>
            <a:endParaRPr lang="es-CL" sz="3200"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4814877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1771376" y="6365747"/>
            <a:ext cx="421005" cy="421005"/>
          </a:xfrm>
          <a:custGeom>
            <a:avLst/>
            <a:gdLst/>
            <a:ahLst/>
            <a:cxnLst/>
            <a:rect l="l" t="t" r="r" b="b"/>
            <a:pathLst>
              <a:path w="421004" h="421004">
                <a:moveTo>
                  <a:pt x="420624" y="0"/>
                </a:moveTo>
                <a:lnTo>
                  <a:pt x="0" y="0"/>
                </a:lnTo>
                <a:lnTo>
                  <a:pt x="0" y="420623"/>
                </a:lnTo>
                <a:lnTo>
                  <a:pt x="420624" y="420623"/>
                </a:lnTo>
                <a:lnTo>
                  <a:pt x="420624" y="0"/>
                </a:lnTo>
                <a:close/>
              </a:path>
            </a:pathLst>
          </a:custGeom>
          <a:solidFill>
            <a:srgbClr val="F1F1F1"/>
          </a:solidFill>
        </p:spPr>
        <p:txBody>
          <a:bodyPr wrap="square" lIns="0" tIns="0" rIns="0" bIns="0" rtlCol="0"/>
          <a:lstStyle/>
          <a:p>
            <a:endParaRPr/>
          </a:p>
        </p:txBody>
      </p:sp>
      <p:pic>
        <p:nvPicPr>
          <p:cNvPr id="3" name="object 3"/>
          <p:cNvPicPr/>
          <p:nvPr/>
        </p:nvPicPr>
        <p:blipFill>
          <a:blip r:embed="rId3" cstate="print"/>
          <a:stretch>
            <a:fillRect/>
          </a:stretch>
        </p:blipFill>
        <p:spPr>
          <a:xfrm>
            <a:off x="9325355" y="214905"/>
            <a:ext cx="2482559" cy="1485878"/>
          </a:xfrm>
          <a:prstGeom prst="rect">
            <a:avLst/>
          </a:prstGeom>
        </p:spPr>
      </p:pic>
      <p:sp>
        <p:nvSpPr>
          <p:cNvPr id="4" name="object 4"/>
          <p:cNvSpPr txBox="1">
            <a:spLocks noGrp="1"/>
          </p:cNvSpPr>
          <p:nvPr>
            <p:ph type="title"/>
          </p:nvPr>
        </p:nvSpPr>
        <p:spPr>
          <a:xfrm>
            <a:off x="546303" y="416128"/>
            <a:ext cx="7032625" cy="751488"/>
          </a:xfrm>
          <a:prstGeom prst="rect">
            <a:avLst/>
          </a:prstGeom>
        </p:spPr>
        <p:txBody>
          <a:bodyPr vert="horz" wrap="square" lIns="0" tIns="12700" rIns="0" bIns="0" rtlCol="0">
            <a:spAutoFit/>
          </a:bodyPr>
          <a:lstStyle/>
          <a:p>
            <a:pPr marL="12700">
              <a:lnSpc>
                <a:spcPct val="100000"/>
              </a:lnSpc>
              <a:spcBef>
                <a:spcPts val="100"/>
              </a:spcBef>
            </a:pPr>
            <a:r>
              <a:rPr lang="es-ES" spc="-140" dirty="0"/>
              <a:t>Paréntesis 1: ¿Por qué es importante Data </a:t>
            </a:r>
            <a:r>
              <a:rPr lang="es-ES" spc="-140" dirty="0" err="1"/>
              <a:t>Science</a:t>
            </a:r>
            <a:r>
              <a:rPr lang="es-ES" spc="-140" dirty="0"/>
              <a:t>/Machine </a:t>
            </a:r>
            <a:r>
              <a:rPr lang="es-ES" spc="-140" dirty="0" err="1"/>
              <a:t>learning</a:t>
            </a:r>
            <a:r>
              <a:rPr lang="es-ES" spc="-140" dirty="0"/>
              <a:t>? En 20 segundos…</a:t>
            </a:r>
            <a:endParaRPr spc="-140" dirty="0"/>
          </a:p>
        </p:txBody>
      </p:sp>
      <p:sp>
        <p:nvSpPr>
          <p:cNvPr id="9" name="object 9"/>
          <p:cNvSpPr txBox="1">
            <a:spLocks noGrp="1"/>
          </p:cNvSpPr>
          <p:nvPr>
            <p:ph type="sldNum" sz="quarter" idx="7"/>
          </p:nvPr>
        </p:nvSpPr>
        <p:spPr>
          <a:prstGeom prst="rect">
            <a:avLst/>
          </a:prstGeom>
        </p:spPr>
        <p:txBody>
          <a:bodyPr vert="horz" wrap="square" lIns="0" tIns="12700" rIns="0" bIns="0" rtlCol="0">
            <a:spAutoFit/>
          </a:bodyPr>
          <a:lstStyle/>
          <a:p>
            <a:pPr marL="80645">
              <a:lnSpc>
                <a:spcPct val="100000"/>
              </a:lnSpc>
              <a:spcBef>
                <a:spcPts val="100"/>
              </a:spcBef>
            </a:pPr>
            <a:fld id="{81D60167-4931-47E6-BA6A-407CBD079E47}" type="slidenum">
              <a:rPr spc="-50" dirty="0"/>
              <a:t>28</a:t>
            </a:fld>
            <a:endParaRPr spc="-50" dirty="0"/>
          </a:p>
        </p:txBody>
      </p:sp>
      <p:sp>
        <p:nvSpPr>
          <p:cNvPr id="7" name="CuadroTexto 6">
            <a:extLst>
              <a:ext uri="{FF2B5EF4-FFF2-40B4-BE49-F238E27FC236}">
                <a16:creationId xmlns:a16="http://schemas.microsoft.com/office/drawing/2014/main" id="{DA7DE6FA-9B25-1A2D-315D-B2131AFF9020}"/>
              </a:ext>
            </a:extLst>
          </p:cNvPr>
          <p:cNvSpPr txBox="1"/>
          <p:nvPr/>
        </p:nvSpPr>
        <p:spPr>
          <a:xfrm>
            <a:off x="7391400" y="2209800"/>
            <a:ext cx="1632178" cy="584775"/>
          </a:xfrm>
          <a:prstGeom prst="rect">
            <a:avLst/>
          </a:prstGeom>
          <a:noFill/>
        </p:spPr>
        <p:txBody>
          <a:bodyPr wrap="none" rtlCol="0">
            <a:spAutoFit/>
          </a:bodyPr>
          <a:lstStyle/>
          <a:p>
            <a:r>
              <a:rPr lang="es-CL" sz="3200" dirty="0">
                <a:latin typeface="Tahoma" panose="020B0604030504040204" pitchFamily="34" charset="0"/>
                <a:ea typeface="Tahoma" panose="020B0604030504040204" pitchFamily="34" charset="0"/>
                <a:cs typeface="Tahoma" panose="020B0604030504040204" pitchFamily="34" charset="0"/>
              </a:rPr>
              <a:t>Negocio</a:t>
            </a:r>
          </a:p>
        </p:txBody>
      </p:sp>
      <p:sp>
        <p:nvSpPr>
          <p:cNvPr id="5" name="CuadroTexto 4">
            <a:extLst>
              <a:ext uri="{FF2B5EF4-FFF2-40B4-BE49-F238E27FC236}">
                <a16:creationId xmlns:a16="http://schemas.microsoft.com/office/drawing/2014/main" id="{8BAFDA6F-D2DB-E033-523C-91084185F22D}"/>
              </a:ext>
            </a:extLst>
          </p:cNvPr>
          <p:cNvSpPr txBox="1"/>
          <p:nvPr/>
        </p:nvSpPr>
        <p:spPr>
          <a:xfrm>
            <a:off x="5786633" y="2849141"/>
            <a:ext cx="2420856" cy="584775"/>
          </a:xfrm>
          <a:prstGeom prst="rect">
            <a:avLst/>
          </a:prstGeom>
          <a:noFill/>
        </p:spPr>
        <p:txBody>
          <a:bodyPr wrap="none" rtlCol="0">
            <a:spAutoFit/>
          </a:bodyPr>
          <a:lstStyle/>
          <a:p>
            <a:r>
              <a:rPr lang="es-CL" sz="3200" dirty="0">
                <a:latin typeface="Tahoma" panose="020B0604030504040204" pitchFamily="34" charset="0"/>
                <a:ea typeface="Tahoma" panose="020B0604030504040204" pitchFamily="34" charset="0"/>
                <a:cs typeface="Tahoma" panose="020B0604030504040204" pitchFamily="34" charset="0"/>
              </a:rPr>
              <a:t>Predicciones</a:t>
            </a:r>
          </a:p>
        </p:txBody>
      </p:sp>
      <p:sp>
        <p:nvSpPr>
          <p:cNvPr id="6" name="CuadroTexto 5">
            <a:extLst>
              <a:ext uri="{FF2B5EF4-FFF2-40B4-BE49-F238E27FC236}">
                <a16:creationId xmlns:a16="http://schemas.microsoft.com/office/drawing/2014/main" id="{F7B76C53-3CEC-047B-6C8A-5576793638D5}"/>
              </a:ext>
            </a:extLst>
          </p:cNvPr>
          <p:cNvSpPr txBox="1"/>
          <p:nvPr/>
        </p:nvSpPr>
        <p:spPr>
          <a:xfrm>
            <a:off x="3200400" y="3429000"/>
            <a:ext cx="3365024" cy="584775"/>
          </a:xfrm>
          <a:prstGeom prst="rect">
            <a:avLst/>
          </a:prstGeom>
          <a:noFill/>
        </p:spPr>
        <p:txBody>
          <a:bodyPr wrap="none" rtlCol="0">
            <a:spAutoFit/>
          </a:bodyPr>
          <a:lstStyle/>
          <a:p>
            <a:r>
              <a:rPr lang="es-CL" sz="3200" dirty="0">
                <a:latin typeface="Tahoma" panose="020B0604030504040204" pitchFamily="34" charset="0"/>
                <a:ea typeface="Tahoma" panose="020B0604030504040204" pitchFamily="34" charset="0"/>
                <a:cs typeface="Tahoma" panose="020B0604030504040204" pitchFamily="34" charset="0"/>
              </a:rPr>
              <a:t>Machine </a:t>
            </a:r>
            <a:r>
              <a:rPr lang="es-CL" sz="3200" dirty="0" err="1">
                <a:latin typeface="Tahoma" panose="020B0604030504040204" pitchFamily="34" charset="0"/>
                <a:ea typeface="Tahoma" panose="020B0604030504040204" pitchFamily="34" charset="0"/>
                <a:cs typeface="Tahoma" panose="020B0604030504040204" pitchFamily="34" charset="0"/>
              </a:rPr>
              <a:t>Learning</a:t>
            </a:r>
            <a:endParaRPr lang="es-CL" sz="3200" dirty="0">
              <a:latin typeface="Tahoma" panose="020B0604030504040204" pitchFamily="34" charset="0"/>
              <a:ea typeface="Tahoma" panose="020B0604030504040204" pitchFamily="34" charset="0"/>
              <a:cs typeface="Tahoma" panose="020B0604030504040204" pitchFamily="34" charset="0"/>
            </a:endParaRPr>
          </a:p>
        </p:txBody>
      </p:sp>
      <p:sp>
        <p:nvSpPr>
          <p:cNvPr id="8" name="CuadroTexto 7">
            <a:extLst>
              <a:ext uri="{FF2B5EF4-FFF2-40B4-BE49-F238E27FC236}">
                <a16:creationId xmlns:a16="http://schemas.microsoft.com/office/drawing/2014/main" id="{2C87158C-8244-D353-F43D-FEB2B9B44292}"/>
              </a:ext>
            </a:extLst>
          </p:cNvPr>
          <p:cNvSpPr txBox="1"/>
          <p:nvPr/>
        </p:nvSpPr>
        <p:spPr>
          <a:xfrm>
            <a:off x="1905000" y="2849141"/>
            <a:ext cx="1031051" cy="584775"/>
          </a:xfrm>
          <a:prstGeom prst="rect">
            <a:avLst/>
          </a:prstGeom>
          <a:noFill/>
        </p:spPr>
        <p:txBody>
          <a:bodyPr wrap="none" rtlCol="0">
            <a:spAutoFit/>
          </a:bodyPr>
          <a:lstStyle/>
          <a:p>
            <a:r>
              <a:rPr lang="es-CL" sz="3200" dirty="0">
                <a:latin typeface="Tahoma" panose="020B0604030504040204" pitchFamily="34" charset="0"/>
                <a:ea typeface="Tahoma" panose="020B0604030504040204" pitchFamily="34" charset="0"/>
                <a:cs typeface="Tahoma" panose="020B0604030504040204" pitchFamily="34" charset="0"/>
              </a:rPr>
              <a:t>Data</a:t>
            </a:r>
          </a:p>
        </p:txBody>
      </p:sp>
    </p:spTree>
    <p:extLst>
      <p:ext uri="{BB962C8B-B14F-4D97-AF65-F5344CB8AC3E}">
        <p14:creationId xmlns:p14="http://schemas.microsoft.com/office/powerpoint/2010/main" val="17686167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1771376" y="6365747"/>
            <a:ext cx="421005" cy="421005"/>
          </a:xfrm>
          <a:custGeom>
            <a:avLst/>
            <a:gdLst/>
            <a:ahLst/>
            <a:cxnLst/>
            <a:rect l="l" t="t" r="r" b="b"/>
            <a:pathLst>
              <a:path w="421004" h="421004">
                <a:moveTo>
                  <a:pt x="420624" y="0"/>
                </a:moveTo>
                <a:lnTo>
                  <a:pt x="0" y="0"/>
                </a:lnTo>
                <a:lnTo>
                  <a:pt x="0" y="420623"/>
                </a:lnTo>
                <a:lnTo>
                  <a:pt x="420624" y="420623"/>
                </a:lnTo>
                <a:lnTo>
                  <a:pt x="420624" y="0"/>
                </a:lnTo>
                <a:close/>
              </a:path>
            </a:pathLst>
          </a:custGeom>
          <a:solidFill>
            <a:srgbClr val="F1F1F1"/>
          </a:solidFill>
        </p:spPr>
        <p:txBody>
          <a:bodyPr wrap="square" lIns="0" tIns="0" rIns="0" bIns="0" rtlCol="0"/>
          <a:lstStyle/>
          <a:p>
            <a:endParaRPr/>
          </a:p>
        </p:txBody>
      </p:sp>
      <p:pic>
        <p:nvPicPr>
          <p:cNvPr id="3" name="object 3"/>
          <p:cNvPicPr/>
          <p:nvPr/>
        </p:nvPicPr>
        <p:blipFill>
          <a:blip r:embed="rId3" cstate="print"/>
          <a:stretch>
            <a:fillRect/>
          </a:stretch>
        </p:blipFill>
        <p:spPr>
          <a:xfrm>
            <a:off x="9325355" y="214905"/>
            <a:ext cx="2482559" cy="1485878"/>
          </a:xfrm>
          <a:prstGeom prst="rect">
            <a:avLst/>
          </a:prstGeom>
        </p:spPr>
      </p:pic>
      <p:sp>
        <p:nvSpPr>
          <p:cNvPr id="4" name="object 4"/>
          <p:cNvSpPr txBox="1">
            <a:spLocks noGrp="1"/>
          </p:cNvSpPr>
          <p:nvPr>
            <p:ph type="title"/>
          </p:nvPr>
        </p:nvSpPr>
        <p:spPr>
          <a:xfrm>
            <a:off x="546303" y="416128"/>
            <a:ext cx="7032625" cy="382156"/>
          </a:xfrm>
          <a:prstGeom prst="rect">
            <a:avLst/>
          </a:prstGeom>
        </p:spPr>
        <p:txBody>
          <a:bodyPr vert="horz" wrap="square" lIns="0" tIns="12700" rIns="0" bIns="0" rtlCol="0">
            <a:spAutoFit/>
          </a:bodyPr>
          <a:lstStyle/>
          <a:p>
            <a:pPr marL="12700">
              <a:lnSpc>
                <a:spcPct val="100000"/>
              </a:lnSpc>
              <a:spcBef>
                <a:spcPts val="100"/>
              </a:spcBef>
            </a:pPr>
            <a:r>
              <a:rPr lang="es-ES" spc="-140" dirty="0"/>
              <a:t>Paréntesis 1: En reversa, sería…</a:t>
            </a:r>
            <a:endParaRPr spc="-140" dirty="0"/>
          </a:p>
        </p:txBody>
      </p:sp>
      <p:sp>
        <p:nvSpPr>
          <p:cNvPr id="9" name="object 9"/>
          <p:cNvSpPr txBox="1">
            <a:spLocks noGrp="1"/>
          </p:cNvSpPr>
          <p:nvPr>
            <p:ph type="sldNum" sz="quarter" idx="7"/>
          </p:nvPr>
        </p:nvSpPr>
        <p:spPr>
          <a:prstGeom prst="rect">
            <a:avLst/>
          </a:prstGeom>
        </p:spPr>
        <p:txBody>
          <a:bodyPr vert="horz" wrap="square" lIns="0" tIns="12700" rIns="0" bIns="0" rtlCol="0">
            <a:spAutoFit/>
          </a:bodyPr>
          <a:lstStyle/>
          <a:p>
            <a:pPr marL="80645">
              <a:lnSpc>
                <a:spcPct val="100000"/>
              </a:lnSpc>
              <a:spcBef>
                <a:spcPts val="100"/>
              </a:spcBef>
            </a:pPr>
            <a:fld id="{81D60167-4931-47E6-BA6A-407CBD079E47}" type="slidenum">
              <a:rPr spc="-50" dirty="0"/>
              <a:t>29</a:t>
            </a:fld>
            <a:endParaRPr spc="-50" dirty="0"/>
          </a:p>
        </p:txBody>
      </p:sp>
      <p:pic>
        <p:nvPicPr>
          <p:cNvPr id="13" name="Imagen 12">
            <a:extLst>
              <a:ext uri="{FF2B5EF4-FFF2-40B4-BE49-F238E27FC236}">
                <a16:creationId xmlns:a16="http://schemas.microsoft.com/office/drawing/2014/main" id="{DCD0F299-6E15-8EC8-8D85-00AD46BCA787}"/>
              </a:ext>
            </a:extLst>
          </p:cNvPr>
          <p:cNvPicPr>
            <a:picLocks noChangeAspect="1"/>
          </p:cNvPicPr>
          <p:nvPr/>
        </p:nvPicPr>
        <p:blipFill>
          <a:blip r:embed="rId4"/>
          <a:stretch>
            <a:fillRect/>
          </a:stretch>
        </p:blipFill>
        <p:spPr>
          <a:xfrm>
            <a:off x="2465292" y="1870075"/>
            <a:ext cx="7261416" cy="3117850"/>
          </a:xfrm>
          <a:prstGeom prst="rect">
            <a:avLst/>
          </a:prstGeom>
        </p:spPr>
      </p:pic>
    </p:spTree>
    <p:extLst>
      <p:ext uri="{BB962C8B-B14F-4D97-AF65-F5344CB8AC3E}">
        <p14:creationId xmlns:p14="http://schemas.microsoft.com/office/powerpoint/2010/main" val="29478892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1771376" y="6365747"/>
            <a:ext cx="421005" cy="421005"/>
          </a:xfrm>
          <a:custGeom>
            <a:avLst/>
            <a:gdLst/>
            <a:ahLst/>
            <a:cxnLst/>
            <a:rect l="l" t="t" r="r" b="b"/>
            <a:pathLst>
              <a:path w="421004" h="421004">
                <a:moveTo>
                  <a:pt x="420624" y="0"/>
                </a:moveTo>
                <a:lnTo>
                  <a:pt x="0" y="0"/>
                </a:lnTo>
                <a:lnTo>
                  <a:pt x="0" y="420623"/>
                </a:lnTo>
                <a:lnTo>
                  <a:pt x="420624" y="420623"/>
                </a:lnTo>
                <a:lnTo>
                  <a:pt x="420624" y="0"/>
                </a:lnTo>
                <a:close/>
              </a:path>
            </a:pathLst>
          </a:custGeom>
          <a:solidFill>
            <a:srgbClr val="F1F1F1"/>
          </a:solidFill>
        </p:spPr>
        <p:txBody>
          <a:bodyPr wrap="square" lIns="0" tIns="0" rIns="0" bIns="0" rtlCol="0"/>
          <a:lstStyle/>
          <a:p>
            <a:endParaRPr/>
          </a:p>
        </p:txBody>
      </p:sp>
      <p:pic>
        <p:nvPicPr>
          <p:cNvPr id="3" name="object 3"/>
          <p:cNvPicPr/>
          <p:nvPr/>
        </p:nvPicPr>
        <p:blipFill>
          <a:blip r:embed="rId2" cstate="print"/>
          <a:stretch>
            <a:fillRect/>
          </a:stretch>
        </p:blipFill>
        <p:spPr>
          <a:xfrm>
            <a:off x="9325355" y="214905"/>
            <a:ext cx="2482559" cy="1485878"/>
          </a:xfrm>
          <a:prstGeom prst="rect">
            <a:avLst/>
          </a:prstGeom>
        </p:spPr>
      </p:pic>
      <p:sp>
        <p:nvSpPr>
          <p:cNvPr id="4" name="object 4"/>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140" dirty="0"/>
              <a:t>Presentación</a:t>
            </a:r>
          </a:p>
        </p:txBody>
      </p:sp>
      <p:sp>
        <p:nvSpPr>
          <p:cNvPr id="6" name="object 6"/>
          <p:cNvSpPr txBox="1"/>
          <p:nvPr/>
        </p:nvSpPr>
        <p:spPr>
          <a:xfrm>
            <a:off x="546303" y="1448561"/>
            <a:ext cx="7364730" cy="2244204"/>
          </a:xfrm>
          <a:prstGeom prst="rect">
            <a:avLst/>
          </a:prstGeom>
        </p:spPr>
        <p:txBody>
          <a:bodyPr vert="horz" wrap="square" lIns="0" tIns="12700" rIns="0" bIns="0" rtlCol="0">
            <a:spAutoFit/>
          </a:bodyPr>
          <a:lstStyle/>
          <a:p>
            <a:pPr marL="299085" indent="-286385">
              <a:lnSpc>
                <a:spcPct val="100000"/>
              </a:lnSpc>
              <a:spcBef>
                <a:spcPts val="100"/>
              </a:spcBef>
              <a:buFont typeface="Arial MT"/>
              <a:buChar char="•"/>
              <a:tabLst>
                <a:tab pos="299085" algn="l"/>
              </a:tabLst>
            </a:pPr>
            <a:r>
              <a:rPr lang="es-ES" sz="1800" dirty="0">
                <a:latin typeface="Tahoma"/>
                <a:cs typeface="Tahoma"/>
              </a:rPr>
              <a:t>Daniel Vargas, 31 años.</a:t>
            </a:r>
          </a:p>
          <a:p>
            <a:pPr marL="299085" indent="-286385">
              <a:lnSpc>
                <a:spcPct val="100000"/>
              </a:lnSpc>
              <a:spcBef>
                <a:spcPts val="2160"/>
              </a:spcBef>
              <a:buFont typeface="Arial MT"/>
              <a:buChar char="•"/>
              <a:tabLst>
                <a:tab pos="299085" algn="l"/>
              </a:tabLst>
            </a:pPr>
            <a:r>
              <a:rPr lang="es-ES" sz="1800" dirty="0">
                <a:latin typeface="Tahoma"/>
                <a:cs typeface="Tahoma"/>
              </a:rPr>
              <a:t>Ingeniero Civil Industrial y Máster en Inteligencia Artificial (PUC)</a:t>
            </a:r>
          </a:p>
          <a:p>
            <a:pPr marL="299085" indent="-286385">
              <a:lnSpc>
                <a:spcPct val="100000"/>
              </a:lnSpc>
              <a:spcBef>
                <a:spcPts val="2160"/>
              </a:spcBef>
              <a:buFont typeface="Arial MT"/>
              <a:buChar char="•"/>
              <a:tabLst>
                <a:tab pos="299085" algn="l"/>
              </a:tabLst>
            </a:pPr>
            <a:r>
              <a:rPr lang="es-ES" dirty="0">
                <a:latin typeface="Tahoma"/>
                <a:cs typeface="Tahoma"/>
              </a:rPr>
              <a:t>Actualmente líder del equipo de Analítica Avanzada e Inteligencia Artificial en Banco BICE.</a:t>
            </a:r>
          </a:p>
          <a:p>
            <a:pPr marL="299085" indent="-286385">
              <a:lnSpc>
                <a:spcPct val="100000"/>
              </a:lnSpc>
              <a:spcBef>
                <a:spcPts val="2160"/>
              </a:spcBef>
              <a:buFont typeface="Arial MT"/>
              <a:buChar char="•"/>
              <a:tabLst>
                <a:tab pos="299085" algn="l"/>
              </a:tabLst>
            </a:pPr>
            <a:r>
              <a:rPr lang="es-ES" sz="1800" dirty="0">
                <a:latin typeface="Tahoma"/>
                <a:cs typeface="Tahoma"/>
              </a:rPr>
              <a:t>Rubros:</a:t>
            </a:r>
            <a:r>
              <a:rPr lang="es-ES" sz="1800" spc="-25" dirty="0">
                <a:latin typeface="Tahoma"/>
                <a:cs typeface="Tahoma"/>
              </a:rPr>
              <a:t> Consultoría y </a:t>
            </a:r>
            <a:r>
              <a:rPr lang="es-ES" sz="1800" dirty="0">
                <a:latin typeface="Tahoma"/>
                <a:cs typeface="Tahoma"/>
              </a:rPr>
              <a:t>Banca.</a:t>
            </a:r>
          </a:p>
        </p:txBody>
      </p:sp>
      <p:sp>
        <p:nvSpPr>
          <p:cNvPr id="9" name="object 9"/>
          <p:cNvSpPr txBox="1">
            <a:spLocks noGrp="1"/>
          </p:cNvSpPr>
          <p:nvPr>
            <p:ph type="sldNum" sz="quarter" idx="7"/>
          </p:nvPr>
        </p:nvSpPr>
        <p:spPr>
          <a:prstGeom prst="rect">
            <a:avLst/>
          </a:prstGeom>
        </p:spPr>
        <p:txBody>
          <a:bodyPr vert="horz" wrap="square" lIns="0" tIns="12700" rIns="0" bIns="0" rtlCol="0">
            <a:spAutoFit/>
          </a:bodyPr>
          <a:lstStyle/>
          <a:p>
            <a:pPr marL="80645">
              <a:lnSpc>
                <a:spcPct val="100000"/>
              </a:lnSpc>
              <a:spcBef>
                <a:spcPts val="100"/>
              </a:spcBef>
            </a:pPr>
            <a:fld id="{81D60167-4931-47E6-BA6A-407CBD079E47}" type="slidenum">
              <a:rPr spc="-50" dirty="0"/>
              <a:t>3</a:t>
            </a:fld>
            <a:endParaRPr spc="-50" dirty="0"/>
          </a:p>
        </p:txBody>
      </p:sp>
      <p:pic>
        <p:nvPicPr>
          <p:cNvPr id="10" name="Imagen 9">
            <a:extLst>
              <a:ext uri="{FF2B5EF4-FFF2-40B4-BE49-F238E27FC236}">
                <a16:creationId xmlns:a16="http://schemas.microsoft.com/office/drawing/2014/main" id="{1E87C2D3-AA81-7FC1-84F4-C3FDF4B04A10}"/>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6321"/>
                    </a14:imgEffect>
                    <a14:imgEffect>
                      <a14:saturation sat="90000"/>
                    </a14:imgEffect>
                  </a14:imgLayer>
                </a14:imgProps>
              </a:ext>
            </a:extLst>
          </a:blip>
          <a:stretch>
            <a:fillRect/>
          </a:stretch>
        </p:blipFill>
        <p:spPr>
          <a:xfrm>
            <a:off x="9325354" y="1981200"/>
            <a:ext cx="2482559" cy="3118140"/>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1771376" y="6365747"/>
            <a:ext cx="421005" cy="421005"/>
          </a:xfrm>
          <a:custGeom>
            <a:avLst/>
            <a:gdLst/>
            <a:ahLst/>
            <a:cxnLst/>
            <a:rect l="l" t="t" r="r" b="b"/>
            <a:pathLst>
              <a:path w="421004" h="421004">
                <a:moveTo>
                  <a:pt x="420624" y="0"/>
                </a:moveTo>
                <a:lnTo>
                  <a:pt x="0" y="0"/>
                </a:lnTo>
                <a:lnTo>
                  <a:pt x="0" y="420623"/>
                </a:lnTo>
                <a:lnTo>
                  <a:pt x="420624" y="420623"/>
                </a:lnTo>
                <a:lnTo>
                  <a:pt x="420624" y="0"/>
                </a:lnTo>
                <a:close/>
              </a:path>
            </a:pathLst>
          </a:custGeom>
          <a:solidFill>
            <a:srgbClr val="F1F1F1"/>
          </a:solidFill>
        </p:spPr>
        <p:txBody>
          <a:bodyPr wrap="square" lIns="0" tIns="0" rIns="0" bIns="0" rtlCol="0"/>
          <a:lstStyle/>
          <a:p>
            <a:endParaRPr/>
          </a:p>
        </p:txBody>
      </p:sp>
      <p:pic>
        <p:nvPicPr>
          <p:cNvPr id="3" name="object 3"/>
          <p:cNvPicPr/>
          <p:nvPr/>
        </p:nvPicPr>
        <p:blipFill>
          <a:blip r:embed="rId3" cstate="print"/>
          <a:stretch>
            <a:fillRect/>
          </a:stretch>
        </p:blipFill>
        <p:spPr>
          <a:xfrm>
            <a:off x="9325355" y="214905"/>
            <a:ext cx="2482559" cy="1485878"/>
          </a:xfrm>
          <a:prstGeom prst="rect">
            <a:avLst/>
          </a:prstGeom>
        </p:spPr>
      </p:pic>
      <p:sp>
        <p:nvSpPr>
          <p:cNvPr id="4" name="object 4"/>
          <p:cNvSpPr txBox="1">
            <a:spLocks noGrp="1"/>
          </p:cNvSpPr>
          <p:nvPr>
            <p:ph type="title"/>
          </p:nvPr>
        </p:nvSpPr>
        <p:spPr>
          <a:xfrm>
            <a:off x="546303" y="416128"/>
            <a:ext cx="7032625" cy="382156"/>
          </a:xfrm>
          <a:prstGeom prst="rect">
            <a:avLst/>
          </a:prstGeom>
        </p:spPr>
        <p:txBody>
          <a:bodyPr vert="horz" wrap="square" lIns="0" tIns="12700" rIns="0" bIns="0" rtlCol="0">
            <a:spAutoFit/>
          </a:bodyPr>
          <a:lstStyle/>
          <a:p>
            <a:pPr marL="12700">
              <a:lnSpc>
                <a:spcPct val="100000"/>
              </a:lnSpc>
              <a:spcBef>
                <a:spcPts val="100"/>
              </a:spcBef>
            </a:pPr>
            <a:r>
              <a:rPr lang="es-ES" spc="-140" dirty="0"/>
              <a:t>Paréntesis 1</a:t>
            </a:r>
            <a:r>
              <a:rPr lang="es-ES" spc="-140"/>
              <a:t>: Finalmente</a:t>
            </a:r>
            <a:endParaRPr spc="-140" dirty="0"/>
          </a:p>
        </p:txBody>
      </p:sp>
      <p:sp>
        <p:nvSpPr>
          <p:cNvPr id="9" name="object 9"/>
          <p:cNvSpPr txBox="1">
            <a:spLocks noGrp="1"/>
          </p:cNvSpPr>
          <p:nvPr>
            <p:ph type="sldNum" sz="quarter" idx="7"/>
          </p:nvPr>
        </p:nvSpPr>
        <p:spPr>
          <a:prstGeom prst="rect">
            <a:avLst/>
          </a:prstGeom>
        </p:spPr>
        <p:txBody>
          <a:bodyPr vert="horz" wrap="square" lIns="0" tIns="12700" rIns="0" bIns="0" rtlCol="0">
            <a:spAutoFit/>
          </a:bodyPr>
          <a:lstStyle/>
          <a:p>
            <a:pPr marL="80645">
              <a:lnSpc>
                <a:spcPct val="100000"/>
              </a:lnSpc>
              <a:spcBef>
                <a:spcPts val="100"/>
              </a:spcBef>
            </a:pPr>
            <a:fld id="{81D60167-4931-47E6-BA6A-407CBD079E47}" type="slidenum">
              <a:rPr spc="-50" dirty="0"/>
              <a:t>30</a:t>
            </a:fld>
            <a:endParaRPr spc="-50" dirty="0"/>
          </a:p>
        </p:txBody>
      </p:sp>
      <p:pic>
        <p:nvPicPr>
          <p:cNvPr id="5" name="Imagen 4">
            <a:extLst>
              <a:ext uri="{FF2B5EF4-FFF2-40B4-BE49-F238E27FC236}">
                <a16:creationId xmlns:a16="http://schemas.microsoft.com/office/drawing/2014/main" id="{5FB5A89D-0142-4E9C-9F59-3AE00D0164EC}"/>
              </a:ext>
            </a:extLst>
          </p:cNvPr>
          <p:cNvPicPr>
            <a:picLocks noChangeAspect="1"/>
          </p:cNvPicPr>
          <p:nvPr/>
        </p:nvPicPr>
        <p:blipFill>
          <a:blip r:embed="rId4"/>
          <a:stretch>
            <a:fillRect/>
          </a:stretch>
        </p:blipFill>
        <p:spPr>
          <a:xfrm>
            <a:off x="1299789" y="1828800"/>
            <a:ext cx="8025566" cy="4120162"/>
          </a:xfrm>
          <a:prstGeom prst="rect">
            <a:avLst/>
          </a:prstGeom>
        </p:spPr>
      </p:pic>
    </p:spTree>
    <p:extLst>
      <p:ext uri="{BB962C8B-B14F-4D97-AF65-F5344CB8AC3E}">
        <p14:creationId xmlns:p14="http://schemas.microsoft.com/office/powerpoint/2010/main" val="10847299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1771376" y="6365747"/>
            <a:ext cx="421005" cy="421005"/>
          </a:xfrm>
          <a:custGeom>
            <a:avLst/>
            <a:gdLst/>
            <a:ahLst/>
            <a:cxnLst/>
            <a:rect l="l" t="t" r="r" b="b"/>
            <a:pathLst>
              <a:path w="421004" h="421004">
                <a:moveTo>
                  <a:pt x="420624" y="0"/>
                </a:moveTo>
                <a:lnTo>
                  <a:pt x="0" y="0"/>
                </a:lnTo>
                <a:lnTo>
                  <a:pt x="0" y="420623"/>
                </a:lnTo>
                <a:lnTo>
                  <a:pt x="420624" y="420623"/>
                </a:lnTo>
                <a:lnTo>
                  <a:pt x="420624" y="0"/>
                </a:lnTo>
                <a:close/>
              </a:path>
            </a:pathLst>
          </a:custGeom>
          <a:solidFill>
            <a:srgbClr val="F1F1F1"/>
          </a:solidFill>
        </p:spPr>
        <p:txBody>
          <a:bodyPr wrap="square" lIns="0" tIns="0" rIns="0" bIns="0" rtlCol="0"/>
          <a:lstStyle/>
          <a:p>
            <a:endParaRPr/>
          </a:p>
        </p:txBody>
      </p:sp>
      <p:pic>
        <p:nvPicPr>
          <p:cNvPr id="3" name="object 3"/>
          <p:cNvPicPr/>
          <p:nvPr/>
        </p:nvPicPr>
        <p:blipFill>
          <a:blip r:embed="rId3" cstate="print"/>
          <a:stretch>
            <a:fillRect/>
          </a:stretch>
        </p:blipFill>
        <p:spPr>
          <a:xfrm>
            <a:off x="9325355" y="214905"/>
            <a:ext cx="2482559" cy="1485878"/>
          </a:xfrm>
          <a:prstGeom prst="rect">
            <a:avLst/>
          </a:prstGeom>
        </p:spPr>
      </p:pic>
      <p:sp>
        <p:nvSpPr>
          <p:cNvPr id="4" name="object 4"/>
          <p:cNvSpPr txBox="1">
            <a:spLocks noGrp="1"/>
          </p:cNvSpPr>
          <p:nvPr>
            <p:ph type="title"/>
          </p:nvPr>
        </p:nvSpPr>
        <p:spPr>
          <a:xfrm>
            <a:off x="546303" y="416128"/>
            <a:ext cx="7032625" cy="382156"/>
          </a:xfrm>
          <a:prstGeom prst="rect">
            <a:avLst/>
          </a:prstGeom>
        </p:spPr>
        <p:txBody>
          <a:bodyPr vert="horz" wrap="square" lIns="0" tIns="12700" rIns="0" bIns="0" rtlCol="0">
            <a:spAutoFit/>
          </a:bodyPr>
          <a:lstStyle/>
          <a:p>
            <a:pPr marL="12700">
              <a:lnSpc>
                <a:spcPct val="100000"/>
              </a:lnSpc>
              <a:spcBef>
                <a:spcPts val="100"/>
              </a:spcBef>
            </a:pPr>
            <a:r>
              <a:rPr lang="es-ES" spc="-140" dirty="0"/>
              <a:t>7. Estructura equipos de Datos  </a:t>
            </a:r>
            <a:endParaRPr spc="-140" dirty="0"/>
          </a:p>
        </p:txBody>
      </p:sp>
      <p:sp>
        <p:nvSpPr>
          <p:cNvPr id="9" name="object 9"/>
          <p:cNvSpPr txBox="1">
            <a:spLocks noGrp="1"/>
          </p:cNvSpPr>
          <p:nvPr>
            <p:ph type="sldNum" sz="quarter" idx="7"/>
          </p:nvPr>
        </p:nvSpPr>
        <p:spPr>
          <a:prstGeom prst="rect">
            <a:avLst/>
          </a:prstGeom>
        </p:spPr>
        <p:txBody>
          <a:bodyPr vert="horz" wrap="square" lIns="0" tIns="12700" rIns="0" bIns="0" rtlCol="0">
            <a:spAutoFit/>
          </a:bodyPr>
          <a:lstStyle/>
          <a:p>
            <a:pPr marL="80645">
              <a:lnSpc>
                <a:spcPct val="100000"/>
              </a:lnSpc>
              <a:spcBef>
                <a:spcPts val="100"/>
              </a:spcBef>
            </a:pPr>
            <a:fld id="{81D60167-4931-47E6-BA6A-407CBD079E47}" type="slidenum">
              <a:rPr spc="-50" dirty="0"/>
              <a:t>31</a:t>
            </a:fld>
            <a:endParaRPr spc="-50" dirty="0"/>
          </a:p>
        </p:txBody>
      </p:sp>
      <p:graphicFrame>
        <p:nvGraphicFramePr>
          <p:cNvPr id="5" name="Diagrama 4">
            <a:extLst>
              <a:ext uri="{FF2B5EF4-FFF2-40B4-BE49-F238E27FC236}">
                <a16:creationId xmlns:a16="http://schemas.microsoft.com/office/drawing/2014/main" id="{0D9CE98B-C135-9F7B-467A-E8EEA188D090}"/>
              </a:ext>
            </a:extLst>
          </p:cNvPr>
          <p:cNvGraphicFramePr/>
          <p:nvPr>
            <p:extLst>
              <p:ext uri="{D42A27DB-BD31-4B8C-83A1-F6EECF244321}">
                <p14:modId xmlns:p14="http://schemas.microsoft.com/office/powerpoint/2010/main" val="4081023733"/>
              </p:ext>
            </p:extLst>
          </p:nvPr>
        </p:nvGraphicFramePr>
        <p:xfrm>
          <a:off x="546303" y="1600200"/>
          <a:ext cx="7554913" cy="455506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8" name="CuadroTexto 7">
            <a:extLst>
              <a:ext uri="{FF2B5EF4-FFF2-40B4-BE49-F238E27FC236}">
                <a16:creationId xmlns:a16="http://schemas.microsoft.com/office/drawing/2014/main" id="{9C301446-10AA-306B-54C8-F23631711643}"/>
              </a:ext>
            </a:extLst>
          </p:cNvPr>
          <p:cNvSpPr txBox="1"/>
          <p:nvPr/>
        </p:nvSpPr>
        <p:spPr>
          <a:xfrm>
            <a:off x="6096000" y="2209800"/>
            <a:ext cx="958917" cy="276999"/>
          </a:xfrm>
          <a:prstGeom prst="rect">
            <a:avLst/>
          </a:prstGeom>
          <a:noFill/>
        </p:spPr>
        <p:txBody>
          <a:bodyPr wrap="none" rtlCol="0">
            <a:spAutoFit/>
          </a:bodyPr>
          <a:lstStyle/>
          <a:p>
            <a:r>
              <a:rPr lang="es-CL" sz="1200" dirty="0">
                <a:latin typeface="Tahoma" panose="020B0604030504040204" pitchFamily="34" charset="0"/>
                <a:ea typeface="Tahoma" panose="020B0604030504040204" pitchFamily="34" charset="0"/>
                <a:cs typeface="Tahoma" panose="020B0604030504040204" pitchFamily="34" charset="0"/>
              </a:rPr>
              <a:t>Explotación</a:t>
            </a:r>
          </a:p>
        </p:txBody>
      </p:sp>
      <p:sp>
        <p:nvSpPr>
          <p:cNvPr id="10" name="CuadroTexto 9">
            <a:extLst>
              <a:ext uri="{FF2B5EF4-FFF2-40B4-BE49-F238E27FC236}">
                <a16:creationId xmlns:a16="http://schemas.microsoft.com/office/drawing/2014/main" id="{A1DC321E-2D0E-142F-83E9-EE40EEDFCB25}"/>
              </a:ext>
            </a:extLst>
          </p:cNvPr>
          <p:cNvSpPr txBox="1"/>
          <p:nvPr/>
        </p:nvSpPr>
        <p:spPr>
          <a:xfrm>
            <a:off x="76200" y="3402869"/>
            <a:ext cx="3124200" cy="1200329"/>
          </a:xfrm>
          <a:prstGeom prst="rect">
            <a:avLst/>
          </a:prstGeom>
          <a:noFill/>
        </p:spPr>
        <p:txBody>
          <a:bodyPr wrap="square" rtlCol="0">
            <a:spAutoFit/>
          </a:bodyPr>
          <a:lstStyle/>
          <a:p>
            <a:r>
              <a:rPr lang="es-CL" sz="1200" b="1" dirty="0">
                <a:latin typeface="Tahoma" panose="020B0604030504040204" pitchFamily="34" charset="0"/>
                <a:ea typeface="Tahoma" panose="020B0604030504040204" pitchFamily="34" charset="0"/>
                <a:cs typeface="Tahoma" panose="020B0604030504040204" pitchFamily="34" charset="0"/>
              </a:rPr>
              <a:t>Objetivo:</a:t>
            </a:r>
            <a:r>
              <a:rPr lang="es-CL" sz="1200" dirty="0">
                <a:latin typeface="Tahoma" panose="020B0604030504040204" pitchFamily="34" charset="0"/>
                <a:ea typeface="Tahoma" panose="020B0604030504040204" pitchFamily="34" charset="0"/>
                <a:cs typeface="Tahoma" panose="020B0604030504040204" pitchFamily="34" charset="0"/>
              </a:rPr>
              <a:t> Proveer y mantener la infraestructura tecnológica necesaria para que la organización funcione eficientemente. Esto incluye la gestión de hardware, software, redes, seguridad informática y soporte técnico.</a:t>
            </a:r>
          </a:p>
        </p:txBody>
      </p:sp>
      <p:sp>
        <p:nvSpPr>
          <p:cNvPr id="11" name="CuadroTexto 10">
            <a:extLst>
              <a:ext uri="{FF2B5EF4-FFF2-40B4-BE49-F238E27FC236}">
                <a16:creationId xmlns:a16="http://schemas.microsoft.com/office/drawing/2014/main" id="{62666002-FE1A-3513-9609-4A3C9A18C61D}"/>
              </a:ext>
            </a:extLst>
          </p:cNvPr>
          <p:cNvSpPr txBox="1"/>
          <p:nvPr/>
        </p:nvSpPr>
        <p:spPr>
          <a:xfrm>
            <a:off x="838200" y="2209800"/>
            <a:ext cx="965329" cy="276999"/>
          </a:xfrm>
          <a:prstGeom prst="rect">
            <a:avLst/>
          </a:prstGeom>
          <a:noFill/>
        </p:spPr>
        <p:txBody>
          <a:bodyPr wrap="none" rtlCol="0">
            <a:spAutoFit/>
          </a:bodyPr>
          <a:lstStyle/>
          <a:p>
            <a:r>
              <a:rPr lang="es-CL" sz="1200" dirty="0">
                <a:latin typeface="Tahoma" panose="020B0604030504040204" pitchFamily="34" charset="0"/>
                <a:ea typeface="Tahoma" panose="020B0604030504040204" pitchFamily="34" charset="0"/>
                <a:cs typeface="Tahoma" panose="020B0604030504040204" pitchFamily="34" charset="0"/>
              </a:rPr>
              <a:t>Mantención</a:t>
            </a:r>
          </a:p>
        </p:txBody>
      </p:sp>
      <p:sp>
        <p:nvSpPr>
          <p:cNvPr id="12" name="CuadroTexto 11">
            <a:extLst>
              <a:ext uri="{FF2B5EF4-FFF2-40B4-BE49-F238E27FC236}">
                <a16:creationId xmlns:a16="http://schemas.microsoft.com/office/drawing/2014/main" id="{F29719C0-67A7-8CCC-C578-902881BF8192}"/>
              </a:ext>
            </a:extLst>
          </p:cNvPr>
          <p:cNvSpPr txBox="1"/>
          <p:nvPr/>
        </p:nvSpPr>
        <p:spPr>
          <a:xfrm>
            <a:off x="3425336" y="4267200"/>
            <a:ext cx="2670664" cy="1200329"/>
          </a:xfrm>
          <a:prstGeom prst="rect">
            <a:avLst/>
          </a:prstGeom>
          <a:noFill/>
        </p:spPr>
        <p:txBody>
          <a:bodyPr wrap="square" rtlCol="0">
            <a:spAutoFit/>
          </a:bodyPr>
          <a:lstStyle/>
          <a:p>
            <a:r>
              <a:rPr lang="es-CL" sz="1200" b="1" dirty="0"/>
              <a:t>Objetivo:</a:t>
            </a:r>
            <a:r>
              <a:rPr lang="es-CL" sz="1200" dirty="0"/>
              <a:t> El gobierno de datos es el conjunto de políticas, procesos y prácticas que una organización utiliza para asegurar que sus datos sean precisos, seguros, accesibles y estén bien gestionados</a:t>
            </a:r>
          </a:p>
        </p:txBody>
      </p:sp>
      <p:sp>
        <p:nvSpPr>
          <p:cNvPr id="14" name="CuadroTexto 13">
            <a:extLst>
              <a:ext uri="{FF2B5EF4-FFF2-40B4-BE49-F238E27FC236}">
                <a16:creationId xmlns:a16="http://schemas.microsoft.com/office/drawing/2014/main" id="{1AF56A3C-0EE2-C4D8-7490-ACDAF6E6686C}"/>
              </a:ext>
            </a:extLst>
          </p:cNvPr>
          <p:cNvSpPr txBox="1"/>
          <p:nvPr/>
        </p:nvSpPr>
        <p:spPr>
          <a:xfrm>
            <a:off x="8229600" y="5134688"/>
            <a:ext cx="3704280" cy="1015663"/>
          </a:xfrm>
          <a:prstGeom prst="rect">
            <a:avLst/>
          </a:prstGeom>
          <a:noFill/>
        </p:spPr>
        <p:txBody>
          <a:bodyPr wrap="square" rtlCol="0">
            <a:spAutoFit/>
          </a:bodyPr>
          <a:lstStyle/>
          <a:p>
            <a:r>
              <a:rPr lang="es-CL" sz="1200" b="1" dirty="0">
                <a:latin typeface="Tahoma" panose="020B0604030504040204" pitchFamily="34" charset="0"/>
                <a:ea typeface="Tahoma" panose="020B0604030504040204" pitchFamily="34" charset="0"/>
                <a:cs typeface="Tahoma" panose="020B0604030504040204" pitchFamily="34" charset="0"/>
              </a:rPr>
              <a:t>Objetivo:</a:t>
            </a:r>
            <a:r>
              <a:rPr lang="es-CL" sz="1200" dirty="0">
                <a:latin typeface="Tahoma" panose="020B0604030504040204" pitchFamily="34" charset="0"/>
                <a:ea typeface="Tahoma" panose="020B0604030504040204" pitchFamily="34" charset="0"/>
                <a:cs typeface="Tahoma" panose="020B0604030504040204" pitchFamily="34" charset="0"/>
              </a:rPr>
              <a:t> Resolver problemas complejos a través de modelos predictivos, aprendizaje automático y técnicas estadísticas avanzadas. El enfoque es más exploratorio y orientado a descubrir nuevas perspectivas a partir de los datos.</a:t>
            </a:r>
          </a:p>
        </p:txBody>
      </p:sp>
      <p:sp>
        <p:nvSpPr>
          <p:cNvPr id="15" name="CuadroTexto 14">
            <a:extLst>
              <a:ext uri="{FF2B5EF4-FFF2-40B4-BE49-F238E27FC236}">
                <a16:creationId xmlns:a16="http://schemas.microsoft.com/office/drawing/2014/main" id="{F5F7BAC5-10CA-DB68-6AA1-E8F16F29FABD}"/>
              </a:ext>
            </a:extLst>
          </p:cNvPr>
          <p:cNvSpPr txBox="1"/>
          <p:nvPr/>
        </p:nvSpPr>
        <p:spPr>
          <a:xfrm>
            <a:off x="8229600" y="3277568"/>
            <a:ext cx="3252584" cy="1200329"/>
          </a:xfrm>
          <a:prstGeom prst="rect">
            <a:avLst/>
          </a:prstGeom>
          <a:noFill/>
        </p:spPr>
        <p:txBody>
          <a:bodyPr wrap="square" rtlCol="0">
            <a:spAutoFit/>
          </a:bodyPr>
          <a:lstStyle/>
          <a:p>
            <a:r>
              <a:rPr lang="es-CL" sz="1200" b="1" dirty="0">
                <a:latin typeface="Tahoma" panose="020B0604030504040204" pitchFamily="34" charset="0"/>
                <a:ea typeface="Tahoma" panose="020B0604030504040204" pitchFamily="34" charset="0"/>
                <a:cs typeface="Tahoma" panose="020B0604030504040204" pitchFamily="34" charset="0"/>
              </a:rPr>
              <a:t>Objetivo:</a:t>
            </a:r>
            <a:r>
              <a:rPr lang="es-CL" sz="1200" dirty="0">
                <a:latin typeface="Tahoma" panose="020B0604030504040204" pitchFamily="34" charset="0"/>
                <a:ea typeface="Tahoma" panose="020B0604030504040204" pitchFamily="34" charset="0"/>
                <a:cs typeface="Tahoma" panose="020B0604030504040204" pitchFamily="34" charset="0"/>
              </a:rPr>
              <a:t> Proveer informes y </a:t>
            </a:r>
            <a:r>
              <a:rPr lang="es-CL" sz="1200" dirty="0" err="1">
                <a:latin typeface="Tahoma" panose="020B0604030504040204" pitchFamily="34" charset="0"/>
                <a:ea typeface="Tahoma" panose="020B0604030504040204" pitchFamily="34" charset="0"/>
                <a:cs typeface="Tahoma" panose="020B0604030504040204" pitchFamily="34" charset="0"/>
              </a:rPr>
              <a:t>dashboards</a:t>
            </a:r>
            <a:r>
              <a:rPr lang="es-CL" sz="1200" dirty="0">
                <a:latin typeface="Tahoma" panose="020B0604030504040204" pitchFamily="34" charset="0"/>
                <a:ea typeface="Tahoma" panose="020B0604030504040204" pitchFamily="34" charset="0"/>
                <a:cs typeface="Tahoma" panose="020B0604030504040204" pitchFamily="34" charset="0"/>
              </a:rPr>
              <a:t> para ayudar a los tomadores de decisiones a entender el rendimiento pasado y actual del negocio. El enfoque es principalmente descriptivo, basado en la consolidación y visualización de datos históricos.</a:t>
            </a:r>
          </a:p>
        </p:txBody>
      </p:sp>
    </p:spTree>
    <p:extLst>
      <p:ext uri="{BB962C8B-B14F-4D97-AF65-F5344CB8AC3E}">
        <p14:creationId xmlns:p14="http://schemas.microsoft.com/office/powerpoint/2010/main" val="21291877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1771376" y="6365747"/>
            <a:ext cx="421005" cy="421005"/>
          </a:xfrm>
          <a:custGeom>
            <a:avLst/>
            <a:gdLst/>
            <a:ahLst/>
            <a:cxnLst/>
            <a:rect l="l" t="t" r="r" b="b"/>
            <a:pathLst>
              <a:path w="421004" h="421004">
                <a:moveTo>
                  <a:pt x="420624" y="0"/>
                </a:moveTo>
                <a:lnTo>
                  <a:pt x="0" y="0"/>
                </a:lnTo>
                <a:lnTo>
                  <a:pt x="0" y="420623"/>
                </a:lnTo>
                <a:lnTo>
                  <a:pt x="420624" y="420623"/>
                </a:lnTo>
                <a:lnTo>
                  <a:pt x="420624" y="0"/>
                </a:lnTo>
                <a:close/>
              </a:path>
            </a:pathLst>
          </a:custGeom>
          <a:solidFill>
            <a:srgbClr val="F1F1F1"/>
          </a:solidFill>
        </p:spPr>
        <p:txBody>
          <a:bodyPr wrap="square" lIns="0" tIns="0" rIns="0" bIns="0" rtlCol="0"/>
          <a:lstStyle/>
          <a:p>
            <a:endParaRPr/>
          </a:p>
        </p:txBody>
      </p:sp>
      <p:pic>
        <p:nvPicPr>
          <p:cNvPr id="3" name="object 3"/>
          <p:cNvPicPr/>
          <p:nvPr/>
        </p:nvPicPr>
        <p:blipFill>
          <a:blip r:embed="rId3" cstate="print"/>
          <a:stretch>
            <a:fillRect/>
          </a:stretch>
        </p:blipFill>
        <p:spPr>
          <a:xfrm>
            <a:off x="9325355" y="214905"/>
            <a:ext cx="2482559" cy="1485878"/>
          </a:xfrm>
          <a:prstGeom prst="rect">
            <a:avLst/>
          </a:prstGeom>
        </p:spPr>
      </p:pic>
      <p:sp>
        <p:nvSpPr>
          <p:cNvPr id="4" name="object 4"/>
          <p:cNvSpPr txBox="1">
            <a:spLocks noGrp="1"/>
          </p:cNvSpPr>
          <p:nvPr>
            <p:ph type="title"/>
          </p:nvPr>
        </p:nvSpPr>
        <p:spPr>
          <a:xfrm>
            <a:off x="546303" y="416128"/>
            <a:ext cx="7032625" cy="382156"/>
          </a:xfrm>
          <a:prstGeom prst="rect">
            <a:avLst/>
          </a:prstGeom>
        </p:spPr>
        <p:txBody>
          <a:bodyPr vert="horz" wrap="square" lIns="0" tIns="12700" rIns="0" bIns="0" rtlCol="0">
            <a:spAutoFit/>
          </a:bodyPr>
          <a:lstStyle/>
          <a:p>
            <a:pPr marL="12700">
              <a:lnSpc>
                <a:spcPct val="100000"/>
              </a:lnSpc>
              <a:spcBef>
                <a:spcPts val="100"/>
              </a:spcBef>
            </a:pPr>
            <a:r>
              <a:rPr lang="es-ES" spc="-140" dirty="0"/>
              <a:t>7. Estructura equipos de Datos  </a:t>
            </a:r>
            <a:endParaRPr spc="-140" dirty="0"/>
          </a:p>
        </p:txBody>
      </p:sp>
      <p:sp>
        <p:nvSpPr>
          <p:cNvPr id="9" name="object 9"/>
          <p:cNvSpPr txBox="1">
            <a:spLocks noGrp="1"/>
          </p:cNvSpPr>
          <p:nvPr>
            <p:ph type="sldNum" sz="quarter" idx="7"/>
          </p:nvPr>
        </p:nvSpPr>
        <p:spPr>
          <a:prstGeom prst="rect">
            <a:avLst/>
          </a:prstGeom>
        </p:spPr>
        <p:txBody>
          <a:bodyPr vert="horz" wrap="square" lIns="0" tIns="12700" rIns="0" bIns="0" rtlCol="0">
            <a:spAutoFit/>
          </a:bodyPr>
          <a:lstStyle/>
          <a:p>
            <a:pPr marL="80645">
              <a:lnSpc>
                <a:spcPct val="100000"/>
              </a:lnSpc>
              <a:spcBef>
                <a:spcPts val="100"/>
              </a:spcBef>
            </a:pPr>
            <a:fld id="{81D60167-4931-47E6-BA6A-407CBD079E47}" type="slidenum">
              <a:rPr spc="-50" dirty="0"/>
              <a:t>32</a:t>
            </a:fld>
            <a:endParaRPr spc="-50" dirty="0"/>
          </a:p>
        </p:txBody>
      </p:sp>
      <p:graphicFrame>
        <p:nvGraphicFramePr>
          <p:cNvPr id="5" name="Diagrama 4">
            <a:extLst>
              <a:ext uri="{FF2B5EF4-FFF2-40B4-BE49-F238E27FC236}">
                <a16:creationId xmlns:a16="http://schemas.microsoft.com/office/drawing/2014/main" id="{0D9CE98B-C135-9F7B-467A-E8EEA188D090}"/>
              </a:ext>
            </a:extLst>
          </p:cNvPr>
          <p:cNvGraphicFramePr/>
          <p:nvPr/>
        </p:nvGraphicFramePr>
        <p:xfrm>
          <a:off x="546303" y="1600200"/>
          <a:ext cx="7554913" cy="455506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8" name="CuadroTexto 7">
            <a:extLst>
              <a:ext uri="{FF2B5EF4-FFF2-40B4-BE49-F238E27FC236}">
                <a16:creationId xmlns:a16="http://schemas.microsoft.com/office/drawing/2014/main" id="{9C301446-10AA-306B-54C8-F23631711643}"/>
              </a:ext>
            </a:extLst>
          </p:cNvPr>
          <p:cNvSpPr txBox="1"/>
          <p:nvPr/>
        </p:nvSpPr>
        <p:spPr>
          <a:xfrm>
            <a:off x="6096000" y="2209800"/>
            <a:ext cx="958917" cy="276999"/>
          </a:xfrm>
          <a:prstGeom prst="rect">
            <a:avLst/>
          </a:prstGeom>
          <a:noFill/>
        </p:spPr>
        <p:txBody>
          <a:bodyPr wrap="none" rtlCol="0">
            <a:spAutoFit/>
          </a:bodyPr>
          <a:lstStyle/>
          <a:p>
            <a:r>
              <a:rPr lang="es-CL" sz="1200" dirty="0">
                <a:latin typeface="Tahoma" panose="020B0604030504040204" pitchFamily="34" charset="0"/>
                <a:ea typeface="Tahoma" panose="020B0604030504040204" pitchFamily="34" charset="0"/>
                <a:cs typeface="Tahoma" panose="020B0604030504040204" pitchFamily="34" charset="0"/>
              </a:rPr>
              <a:t>Explotación</a:t>
            </a:r>
          </a:p>
        </p:txBody>
      </p:sp>
      <p:sp>
        <p:nvSpPr>
          <p:cNvPr id="10" name="CuadroTexto 9">
            <a:extLst>
              <a:ext uri="{FF2B5EF4-FFF2-40B4-BE49-F238E27FC236}">
                <a16:creationId xmlns:a16="http://schemas.microsoft.com/office/drawing/2014/main" id="{A1DC321E-2D0E-142F-83E9-EE40EEDFCB25}"/>
              </a:ext>
            </a:extLst>
          </p:cNvPr>
          <p:cNvSpPr txBox="1"/>
          <p:nvPr/>
        </p:nvSpPr>
        <p:spPr>
          <a:xfrm>
            <a:off x="76200" y="3402869"/>
            <a:ext cx="3124200" cy="1200329"/>
          </a:xfrm>
          <a:prstGeom prst="rect">
            <a:avLst/>
          </a:prstGeom>
          <a:noFill/>
        </p:spPr>
        <p:txBody>
          <a:bodyPr wrap="square" rtlCol="0">
            <a:spAutoFit/>
          </a:bodyPr>
          <a:lstStyle/>
          <a:p>
            <a:r>
              <a:rPr lang="es-CL" sz="1200" b="1" dirty="0">
                <a:latin typeface="Tahoma" panose="020B0604030504040204" pitchFamily="34" charset="0"/>
                <a:ea typeface="Tahoma" panose="020B0604030504040204" pitchFamily="34" charset="0"/>
                <a:cs typeface="Tahoma" panose="020B0604030504040204" pitchFamily="34" charset="0"/>
              </a:rPr>
              <a:t>Objetivo:</a:t>
            </a:r>
            <a:r>
              <a:rPr lang="es-CL" sz="1200" dirty="0">
                <a:latin typeface="Tahoma" panose="020B0604030504040204" pitchFamily="34" charset="0"/>
                <a:ea typeface="Tahoma" panose="020B0604030504040204" pitchFamily="34" charset="0"/>
                <a:cs typeface="Tahoma" panose="020B0604030504040204" pitchFamily="34" charset="0"/>
              </a:rPr>
              <a:t> Proveer y mantener la infraestructura tecnológica necesaria para que la organización funcione eficientemente. Esto incluye la gestión de hardware, software, redes, seguridad informática y soporte técnico.</a:t>
            </a:r>
          </a:p>
        </p:txBody>
      </p:sp>
      <p:sp>
        <p:nvSpPr>
          <p:cNvPr id="11" name="CuadroTexto 10">
            <a:extLst>
              <a:ext uri="{FF2B5EF4-FFF2-40B4-BE49-F238E27FC236}">
                <a16:creationId xmlns:a16="http://schemas.microsoft.com/office/drawing/2014/main" id="{62666002-FE1A-3513-9609-4A3C9A18C61D}"/>
              </a:ext>
            </a:extLst>
          </p:cNvPr>
          <p:cNvSpPr txBox="1"/>
          <p:nvPr/>
        </p:nvSpPr>
        <p:spPr>
          <a:xfrm>
            <a:off x="838200" y="2209800"/>
            <a:ext cx="965329" cy="276999"/>
          </a:xfrm>
          <a:prstGeom prst="rect">
            <a:avLst/>
          </a:prstGeom>
          <a:noFill/>
        </p:spPr>
        <p:txBody>
          <a:bodyPr wrap="none" rtlCol="0">
            <a:spAutoFit/>
          </a:bodyPr>
          <a:lstStyle/>
          <a:p>
            <a:r>
              <a:rPr lang="es-CL" sz="1200" dirty="0">
                <a:latin typeface="Tahoma" panose="020B0604030504040204" pitchFamily="34" charset="0"/>
                <a:ea typeface="Tahoma" panose="020B0604030504040204" pitchFamily="34" charset="0"/>
                <a:cs typeface="Tahoma" panose="020B0604030504040204" pitchFamily="34" charset="0"/>
              </a:rPr>
              <a:t>Mantención</a:t>
            </a:r>
          </a:p>
        </p:txBody>
      </p:sp>
      <p:sp>
        <p:nvSpPr>
          <p:cNvPr id="12" name="CuadroTexto 11">
            <a:extLst>
              <a:ext uri="{FF2B5EF4-FFF2-40B4-BE49-F238E27FC236}">
                <a16:creationId xmlns:a16="http://schemas.microsoft.com/office/drawing/2014/main" id="{F29719C0-67A7-8CCC-C578-902881BF8192}"/>
              </a:ext>
            </a:extLst>
          </p:cNvPr>
          <p:cNvSpPr txBox="1"/>
          <p:nvPr/>
        </p:nvSpPr>
        <p:spPr>
          <a:xfrm>
            <a:off x="3425336" y="4267200"/>
            <a:ext cx="2670664" cy="1200329"/>
          </a:xfrm>
          <a:prstGeom prst="rect">
            <a:avLst/>
          </a:prstGeom>
          <a:noFill/>
        </p:spPr>
        <p:txBody>
          <a:bodyPr wrap="square" rtlCol="0">
            <a:spAutoFit/>
          </a:bodyPr>
          <a:lstStyle/>
          <a:p>
            <a:r>
              <a:rPr lang="es-CL" sz="1200" b="1" dirty="0"/>
              <a:t>Objetivo:</a:t>
            </a:r>
            <a:r>
              <a:rPr lang="es-CL" sz="1200" dirty="0"/>
              <a:t> El gobierno de datos es el conjunto de políticas, procesos y prácticas que una organización utiliza para asegurar que sus datos sean precisos, seguros, accesibles y estén bien gestionados</a:t>
            </a:r>
          </a:p>
        </p:txBody>
      </p:sp>
      <p:sp>
        <p:nvSpPr>
          <p:cNvPr id="14" name="CuadroTexto 13">
            <a:extLst>
              <a:ext uri="{FF2B5EF4-FFF2-40B4-BE49-F238E27FC236}">
                <a16:creationId xmlns:a16="http://schemas.microsoft.com/office/drawing/2014/main" id="{1AF56A3C-0EE2-C4D8-7490-ACDAF6E6686C}"/>
              </a:ext>
            </a:extLst>
          </p:cNvPr>
          <p:cNvSpPr txBox="1"/>
          <p:nvPr/>
        </p:nvSpPr>
        <p:spPr>
          <a:xfrm>
            <a:off x="8229600" y="5134688"/>
            <a:ext cx="3704280" cy="1015663"/>
          </a:xfrm>
          <a:prstGeom prst="rect">
            <a:avLst/>
          </a:prstGeom>
          <a:noFill/>
        </p:spPr>
        <p:txBody>
          <a:bodyPr wrap="square" rtlCol="0">
            <a:spAutoFit/>
          </a:bodyPr>
          <a:lstStyle/>
          <a:p>
            <a:r>
              <a:rPr lang="es-CL" sz="1200" b="1" dirty="0">
                <a:latin typeface="Tahoma" panose="020B0604030504040204" pitchFamily="34" charset="0"/>
                <a:ea typeface="Tahoma" panose="020B0604030504040204" pitchFamily="34" charset="0"/>
                <a:cs typeface="Tahoma" panose="020B0604030504040204" pitchFamily="34" charset="0"/>
              </a:rPr>
              <a:t>Objetivo:</a:t>
            </a:r>
            <a:r>
              <a:rPr lang="es-CL" sz="1200" dirty="0">
                <a:latin typeface="Tahoma" panose="020B0604030504040204" pitchFamily="34" charset="0"/>
                <a:ea typeface="Tahoma" panose="020B0604030504040204" pitchFamily="34" charset="0"/>
                <a:cs typeface="Tahoma" panose="020B0604030504040204" pitchFamily="34" charset="0"/>
              </a:rPr>
              <a:t> Resolver problemas complejos a través de modelos predictivos, aprendizaje automático y técnicas estadísticas avanzadas. El enfoque es más exploratorio y orientado a descubrir nuevas perspectivas a partir de los datos.</a:t>
            </a:r>
          </a:p>
        </p:txBody>
      </p:sp>
      <p:sp>
        <p:nvSpPr>
          <p:cNvPr id="15" name="CuadroTexto 14">
            <a:extLst>
              <a:ext uri="{FF2B5EF4-FFF2-40B4-BE49-F238E27FC236}">
                <a16:creationId xmlns:a16="http://schemas.microsoft.com/office/drawing/2014/main" id="{F5F7BAC5-10CA-DB68-6AA1-E8F16F29FABD}"/>
              </a:ext>
            </a:extLst>
          </p:cNvPr>
          <p:cNvSpPr txBox="1"/>
          <p:nvPr/>
        </p:nvSpPr>
        <p:spPr>
          <a:xfrm>
            <a:off x="8229600" y="3277568"/>
            <a:ext cx="3252584" cy="1200329"/>
          </a:xfrm>
          <a:prstGeom prst="rect">
            <a:avLst/>
          </a:prstGeom>
          <a:noFill/>
        </p:spPr>
        <p:txBody>
          <a:bodyPr wrap="square" rtlCol="0">
            <a:spAutoFit/>
          </a:bodyPr>
          <a:lstStyle/>
          <a:p>
            <a:r>
              <a:rPr lang="es-CL" sz="1200" b="1" dirty="0">
                <a:latin typeface="Tahoma" panose="020B0604030504040204" pitchFamily="34" charset="0"/>
                <a:ea typeface="Tahoma" panose="020B0604030504040204" pitchFamily="34" charset="0"/>
                <a:cs typeface="Tahoma" panose="020B0604030504040204" pitchFamily="34" charset="0"/>
              </a:rPr>
              <a:t>Objetivo:</a:t>
            </a:r>
            <a:r>
              <a:rPr lang="es-CL" sz="1200" dirty="0">
                <a:latin typeface="Tahoma" panose="020B0604030504040204" pitchFamily="34" charset="0"/>
                <a:ea typeface="Tahoma" panose="020B0604030504040204" pitchFamily="34" charset="0"/>
                <a:cs typeface="Tahoma" panose="020B0604030504040204" pitchFamily="34" charset="0"/>
              </a:rPr>
              <a:t> Proveer informes y </a:t>
            </a:r>
            <a:r>
              <a:rPr lang="es-CL" sz="1200" dirty="0" err="1">
                <a:latin typeface="Tahoma" panose="020B0604030504040204" pitchFamily="34" charset="0"/>
                <a:ea typeface="Tahoma" panose="020B0604030504040204" pitchFamily="34" charset="0"/>
                <a:cs typeface="Tahoma" panose="020B0604030504040204" pitchFamily="34" charset="0"/>
              </a:rPr>
              <a:t>dashboards</a:t>
            </a:r>
            <a:r>
              <a:rPr lang="es-CL" sz="1200" dirty="0">
                <a:latin typeface="Tahoma" panose="020B0604030504040204" pitchFamily="34" charset="0"/>
                <a:ea typeface="Tahoma" panose="020B0604030504040204" pitchFamily="34" charset="0"/>
                <a:cs typeface="Tahoma" panose="020B0604030504040204" pitchFamily="34" charset="0"/>
              </a:rPr>
              <a:t> para ayudar a los tomadores de decisiones a entender el rendimiento pasado y actual del negocio. El enfoque es principalmente descriptivo, basado en la consolidación y visualización de datos históricos.</a:t>
            </a:r>
          </a:p>
        </p:txBody>
      </p:sp>
      <p:sp>
        <p:nvSpPr>
          <p:cNvPr id="6" name="Rectángulo 5">
            <a:extLst>
              <a:ext uri="{FF2B5EF4-FFF2-40B4-BE49-F238E27FC236}">
                <a16:creationId xmlns:a16="http://schemas.microsoft.com/office/drawing/2014/main" id="{4324D6F9-9B62-60D2-2DB0-30FD68D6A0BC}"/>
              </a:ext>
            </a:extLst>
          </p:cNvPr>
          <p:cNvSpPr/>
          <p:nvPr/>
        </p:nvSpPr>
        <p:spPr>
          <a:xfrm>
            <a:off x="6629400" y="3272378"/>
            <a:ext cx="5231638" cy="2988012"/>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7" name="CuadroTexto 6">
            <a:extLst>
              <a:ext uri="{FF2B5EF4-FFF2-40B4-BE49-F238E27FC236}">
                <a16:creationId xmlns:a16="http://schemas.microsoft.com/office/drawing/2014/main" id="{CF789F04-D6AC-0C32-5906-09989C46952F}"/>
              </a:ext>
            </a:extLst>
          </p:cNvPr>
          <p:cNvSpPr txBox="1"/>
          <p:nvPr/>
        </p:nvSpPr>
        <p:spPr>
          <a:xfrm>
            <a:off x="8896975" y="2918482"/>
            <a:ext cx="880369" cy="307777"/>
          </a:xfrm>
          <a:prstGeom prst="rect">
            <a:avLst/>
          </a:prstGeom>
          <a:noFill/>
        </p:spPr>
        <p:txBody>
          <a:bodyPr wrap="none" rtlCol="0">
            <a:spAutoFit/>
          </a:bodyPr>
          <a:lstStyle/>
          <a:p>
            <a:r>
              <a:rPr lang="es-CL" sz="1400" b="1" dirty="0">
                <a:solidFill>
                  <a:srgbClr val="FF0000"/>
                </a:solidFill>
                <a:latin typeface="Tahoma" panose="020B0604030504040204" pitchFamily="34" charset="0"/>
                <a:ea typeface="Tahoma" panose="020B0604030504040204" pitchFamily="34" charset="0"/>
                <a:cs typeface="Tahoma" panose="020B0604030504040204" pitchFamily="34" charset="0"/>
              </a:rPr>
              <a:t>Análisis</a:t>
            </a:r>
          </a:p>
        </p:txBody>
      </p:sp>
    </p:spTree>
    <p:extLst>
      <p:ext uri="{BB962C8B-B14F-4D97-AF65-F5344CB8AC3E}">
        <p14:creationId xmlns:p14="http://schemas.microsoft.com/office/powerpoint/2010/main" val="125825502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1771376" y="6365747"/>
            <a:ext cx="421005" cy="421005"/>
          </a:xfrm>
          <a:custGeom>
            <a:avLst/>
            <a:gdLst/>
            <a:ahLst/>
            <a:cxnLst/>
            <a:rect l="l" t="t" r="r" b="b"/>
            <a:pathLst>
              <a:path w="421004" h="421004">
                <a:moveTo>
                  <a:pt x="420624" y="0"/>
                </a:moveTo>
                <a:lnTo>
                  <a:pt x="0" y="0"/>
                </a:lnTo>
                <a:lnTo>
                  <a:pt x="0" y="420623"/>
                </a:lnTo>
                <a:lnTo>
                  <a:pt x="420624" y="420623"/>
                </a:lnTo>
                <a:lnTo>
                  <a:pt x="420624" y="0"/>
                </a:lnTo>
                <a:close/>
              </a:path>
            </a:pathLst>
          </a:custGeom>
          <a:solidFill>
            <a:srgbClr val="F1F1F1"/>
          </a:solidFill>
        </p:spPr>
        <p:txBody>
          <a:bodyPr wrap="square" lIns="0" tIns="0" rIns="0" bIns="0" rtlCol="0"/>
          <a:lstStyle/>
          <a:p>
            <a:endParaRPr/>
          </a:p>
        </p:txBody>
      </p:sp>
      <p:pic>
        <p:nvPicPr>
          <p:cNvPr id="3" name="object 3"/>
          <p:cNvPicPr/>
          <p:nvPr/>
        </p:nvPicPr>
        <p:blipFill>
          <a:blip r:embed="rId3" cstate="print"/>
          <a:stretch>
            <a:fillRect/>
          </a:stretch>
        </p:blipFill>
        <p:spPr>
          <a:xfrm>
            <a:off x="9325355" y="214905"/>
            <a:ext cx="2482559" cy="1485878"/>
          </a:xfrm>
          <a:prstGeom prst="rect">
            <a:avLst/>
          </a:prstGeom>
        </p:spPr>
      </p:pic>
      <p:sp>
        <p:nvSpPr>
          <p:cNvPr id="4" name="object 4"/>
          <p:cNvSpPr txBox="1">
            <a:spLocks noGrp="1"/>
          </p:cNvSpPr>
          <p:nvPr>
            <p:ph type="title"/>
          </p:nvPr>
        </p:nvSpPr>
        <p:spPr>
          <a:xfrm>
            <a:off x="546303" y="416128"/>
            <a:ext cx="8292897" cy="382156"/>
          </a:xfrm>
          <a:prstGeom prst="rect">
            <a:avLst/>
          </a:prstGeom>
        </p:spPr>
        <p:txBody>
          <a:bodyPr vert="horz" wrap="square" lIns="0" tIns="12700" rIns="0" bIns="0" rtlCol="0">
            <a:spAutoFit/>
          </a:bodyPr>
          <a:lstStyle/>
          <a:p>
            <a:pPr marL="12700">
              <a:lnSpc>
                <a:spcPct val="100000"/>
              </a:lnSpc>
              <a:spcBef>
                <a:spcPts val="100"/>
              </a:spcBef>
            </a:pPr>
            <a:r>
              <a:rPr lang="es-ES" spc="-140" dirty="0"/>
              <a:t>8. Los 3 tipos de analítica</a:t>
            </a:r>
            <a:endParaRPr spc="-140" dirty="0"/>
          </a:p>
        </p:txBody>
      </p:sp>
      <p:sp>
        <p:nvSpPr>
          <p:cNvPr id="9" name="object 9"/>
          <p:cNvSpPr txBox="1">
            <a:spLocks noGrp="1"/>
          </p:cNvSpPr>
          <p:nvPr>
            <p:ph type="sldNum" sz="quarter" idx="7"/>
          </p:nvPr>
        </p:nvSpPr>
        <p:spPr>
          <a:prstGeom prst="rect">
            <a:avLst/>
          </a:prstGeom>
        </p:spPr>
        <p:txBody>
          <a:bodyPr vert="horz" wrap="square" lIns="0" tIns="12700" rIns="0" bIns="0" rtlCol="0">
            <a:spAutoFit/>
          </a:bodyPr>
          <a:lstStyle/>
          <a:p>
            <a:pPr marL="80645">
              <a:lnSpc>
                <a:spcPct val="100000"/>
              </a:lnSpc>
              <a:spcBef>
                <a:spcPts val="100"/>
              </a:spcBef>
            </a:pPr>
            <a:fld id="{81D60167-4931-47E6-BA6A-407CBD079E47}" type="slidenum">
              <a:rPr spc="-50" dirty="0"/>
              <a:t>33</a:t>
            </a:fld>
            <a:endParaRPr spc="-50" dirty="0"/>
          </a:p>
        </p:txBody>
      </p:sp>
      <p:pic>
        <p:nvPicPr>
          <p:cNvPr id="5" name="Imagen 4">
            <a:extLst>
              <a:ext uri="{FF2B5EF4-FFF2-40B4-BE49-F238E27FC236}">
                <a16:creationId xmlns:a16="http://schemas.microsoft.com/office/drawing/2014/main" id="{A0704A9F-5C06-AD44-89E1-A211F42B07F4}"/>
              </a:ext>
            </a:extLst>
          </p:cNvPr>
          <p:cNvPicPr>
            <a:picLocks noChangeAspect="1"/>
          </p:cNvPicPr>
          <p:nvPr/>
        </p:nvPicPr>
        <p:blipFill>
          <a:blip r:embed="rId4"/>
          <a:stretch>
            <a:fillRect/>
          </a:stretch>
        </p:blipFill>
        <p:spPr>
          <a:xfrm>
            <a:off x="457200" y="1981200"/>
            <a:ext cx="7239203" cy="3482557"/>
          </a:xfrm>
          <a:prstGeom prst="rect">
            <a:avLst/>
          </a:prstGeom>
        </p:spPr>
      </p:pic>
      <p:sp>
        <p:nvSpPr>
          <p:cNvPr id="7" name="CuadroTexto 6">
            <a:extLst>
              <a:ext uri="{FF2B5EF4-FFF2-40B4-BE49-F238E27FC236}">
                <a16:creationId xmlns:a16="http://schemas.microsoft.com/office/drawing/2014/main" id="{A3251761-D2A8-2B75-4F1F-FA3FDD3AF1B8}"/>
              </a:ext>
            </a:extLst>
          </p:cNvPr>
          <p:cNvSpPr txBox="1"/>
          <p:nvPr/>
        </p:nvSpPr>
        <p:spPr>
          <a:xfrm>
            <a:off x="7696403" y="4495800"/>
            <a:ext cx="4003984" cy="276999"/>
          </a:xfrm>
          <a:prstGeom prst="rect">
            <a:avLst/>
          </a:prstGeom>
          <a:noFill/>
        </p:spPr>
        <p:txBody>
          <a:bodyPr wrap="square" rtlCol="0">
            <a:spAutoFit/>
          </a:bodyPr>
          <a:lstStyle/>
          <a:p>
            <a:r>
              <a:rPr lang="es-CL" sz="1200" b="1" dirty="0"/>
              <a:t>Rol:</a:t>
            </a:r>
            <a:r>
              <a:rPr lang="es-CL" sz="1200" dirty="0"/>
              <a:t> Analista de Datos o Business </a:t>
            </a:r>
            <a:r>
              <a:rPr lang="es-CL" sz="1200" dirty="0" err="1"/>
              <a:t>Intelligence</a:t>
            </a:r>
            <a:r>
              <a:rPr lang="es-CL" sz="1200" dirty="0"/>
              <a:t> </a:t>
            </a:r>
            <a:r>
              <a:rPr lang="es-CL" sz="1200" dirty="0" err="1"/>
              <a:t>Analyst</a:t>
            </a:r>
            <a:endParaRPr lang="es-CL" sz="1200" dirty="0"/>
          </a:p>
        </p:txBody>
      </p:sp>
      <p:sp>
        <p:nvSpPr>
          <p:cNvPr id="8" name="CuadroTexto 7">
            <a:extLst>
              <a:ext uri="{FF2B5EF4-FFF2-40B4-BE49-F238E27FC236}">
                <a16:creationId xmlns:a16="http://schemas.microsoft.com/office/drawing/2014/main" id="{F789A153-3E99-22EF-E6BE-522065BFF0FF}"/>
              </a:ext>
            </a:extLst>
          </p:cNvPr>
          <p:cNvSpPr txBox="1"/>
          <p:nvPr/>
        </p:nvSpPr>
        <p:spPr>
          <a:xfrm>
            <a:off x="7696403" y="3478161"/>
            <a:ext cx="4003984" cy="276999"/>
          </a:xfrm>
          <a:prstGeom prst="rect">
            <a:avLst/>
          </a:prstGeom>
          <a:noFill/>
        </p:spPr>
        <p:txBody>
          <a:bodyPr wrap="square" rtlCol="0">
            <a:spAutoFit/>
          </a:bodyPr>
          <a:lstStyle/>
          <a:p>
            <a:r>
              <a:rPr lang="es-CL" sz="1200" b="1" dirty="0"/>
              <a:t>Rol:</a:t>
            </a:r>
            <a:r>
              <a:rPr lang="es-CL" sz="1200" dirty="0"/>
              <a:t> Data </a:t>
            </a:r>
            <a:r>
              <a:rPr lang="es-CL" sz="1200" dirty="0" err="1"/>
              <a:t>Scientist</a:t>
            </a:r>
            <a:endParaRPr lang="es-CL" sz="1200" dirty="0"/>
          </a:p>
        </p:txBody>
      </p:sp>
      <p:sp>
        <p:nvSpPr>
          <p:cNvPr id="10" name="CuadroTexto 9">
            <a:extLst>
              <a:ext uri="{FF2B5EF4-FFF2-40B4-BE49-F238E27FC236}">
                <a16:creationId xmlns:a16="http://schemas.microsoft.com/office/drawing/2014/main" id="{333DDC12-3313-3ADE-43A3-C40D4B64B2A7}"/>
              </a:ext>
            </a:extLst>
          </p:cNvPr>
          <p:cNvSpPr txBox="1"/>
          <p:nvPr/>
        </p:nvSpPr>
        <p:spPr>
          <a:xfrm>
            <a:off x="7696403" y="2643277"/>
            <a:ext cx="4003984" cy="276999"/>
          </a:xfrm>
          <a:prstGeom prst="rect">
            <a:avLst/>
          </a:prstGeom>
          <a:noFill/>
        </p:spPr>
        <p:txBody>
          <a:bodyPr wrap="square" rtlCol="0">
            <a:spAutoFit/>
          </a:bodyPr>
          <a:lstStyle/>
          <a:p>
            <a:r>
              <a:rPr lang="es-CL" sz="1200" b="1" dirty="0"/>
              <a:t>Rol:</a:t>
            </a:r>
            <a:r>
              <a:rPr lang="es-CL" sz="1200" dirty="0"/>
              <a:t> Negocio y Lideres de analítica.</a:t>
            </a:r>
          </a:p>
        </p:txBody>
      </p:sp>
    </p:spTree>
    <p:extLst>
      <p:ext uri="{BB962C8B-B14F-4D97-AF65-F5344CB8AC3E}">
        <p14:creationId xmlns:p14="http://schemas.microsoft.com/office/powerpoint/2010/main" val="1864078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1771376" y="6365747"/>
            <a:ext cx="421005" cy="421005"/>
          </a:xfrm>
          <a:custGeom>
            <a:avLst/>
            <a:gdLst/>
            <a:ahLst/>
            <a:cxnLst/>
            <a:rect l="l" t="t" r="r" b="b"/>
            <a:pathLst>
              <a:path w="421004" h="421004">
                <a:moveTo>
                  <a:pt x="420624" y="0"/>
                </a:moveTo>
                <a:lnTo>
                  <a:pt x="0" y="0"/>
                </a:lnTo>
                <a:lnTo>
                  <a:pt x="0" y="420623"/>
                </a:lnTo>
                <a:lnTo>
                  <a:pt x="420624" y="420623"/>
                </a:lnTo>
                <a:lnTo>
                  <a:pt x="420624" y="0"/>
                </a:lnTo>
                <a:close/>
              </a:path>
            </a:pathLst>
          </a:custGeom>
          <a:solidFill>
            <a:srgbClr val="F1F1F1"/>
          </a:solidFill>
        </p:spPr>
        <p:txBody>
          <a:bodyPr wrap="square" lIns="0" tIns="0" rIns="0" bIns="0" rtlCol="0"/>
          <a:lstStyle/>
          <a:p>
            <a:endParaRPr/>
          </a:p>
        </p:txBody>
      </p:sp>
      <p:pic>
        <p:nvPicPr>
          <p:cNvPr id="3" name="object 3"/>
          <p:cNvPicPr/>
          <p:nvPr/>
        </p:nvPicPr>
        <p:blipFill>
          <a:blip r:embed="rId3" cstate="print"/>
          <a:stretch>
            <a:fillRect/>
          </a:stretch>
        </p:blipFill>
        <p:spPr>
          <a:xfrm>
            <a:off x="9325355" y="214905"/>
            <a:ext cx="2482559" cy="1485878"/>
          </a:xfrm>
          <a:prstGeom prst="rect">
            <a:avLst/>
          </a:prstGeom>
        </p:spPr>
      </p:pic>
      <p:sp>
        <p:nvSpPr>
          <p:cNvPr id="4" name="object 4"/>
          <p:cNvSpPr txBox="1">
            <a:spLocks noGrp="1"/>
          </p:cNvSpPr>
          <p:nvPr>
            <p:ph type="title"/>
          </p:nvPr>
        </p:nvSpPr>
        <p:spPr>
          <a:xfrm>
            <a:off x="546303" y="416128"/>
            <a:ext cx="8292897" cy="382156"/>
          </a:xfrm>
          <a:prstGeom prst="rect">
            <a:avLst/>
          </a:prstGeom>
        </p:spPr>
        <p:txBody>
          <a:bodyPr vert="horz" wrap="square" lIns="0" tIns="12700" rIns="0" bIns="0" rtlCol="0">
            <a:spAutoFit/>
          </a:bodyPr>
          <a:lstStyle/>
          <a:p>
            <a:pPr marL="12700">
              <a:lnSpc>
                <a:spcPct val="100000"/>
              </a:lnSpc>
              <a:spcBef>
                <a:spcPts val="100"/>
              </a:spcBef>
            </a:pPr>
            <a:r>
              <a:rPr lang="es-ES" spc="-140" dirty="0"/>
              <a:t>9. Actividad 1</a:t>
            </a:r>
            <a:endParaRPr spc="-140" dirty="0"/>
          </a:p>
        </p:txBody>
      </p:sp>
      <p:sp>
        <p:nvSpPr>
          <p:cNvPr id="9" name="object 9"/>
          <p:cNvSpPr txBox="1">
            <a:spLocks noGrp="1"/>
          </p:cNvSpPr>
          <p:nvPr>
            <p:ph type="sldNum" sz="quarter" idx="7"/>
          </p:nvPr>
        </p:nvSpPr>
        <p:spPr>
          <a:prstGeom prst="rect">
            <a:avLst/>
          </a:prstGeom>
        </p:spPr>
        <p:txBody>
          <a:bodyPr vert="horz" wrap="square" lIns="0" tIns="12700" rIns="0" bIns="0" rtlCol="0">
            <a:spAutoFit/>
          </a:bodyPr>
          <a:lstStyle/>
          <a:p>
            <a:pPr marL="80645">
              <a:lnSpc>
                <a:spcPct val="100000"/>
              </a:lnSpc>
              <a:spcBef>
                <a:spcPts val="100"/>
              </a:spcBef>
            </a:pPr>
            <a:fld id="{81D60167-4931-47E6-BA6A-407CBD079E47}" type="slidenum">
              <a:rPr spc="-50" dirty="0"/>
              <a:t>34</a:t>
            </a:fld>
            <a:endParaRPr spc="-50" dirty="0"/>
          </a:p>
        </p:txBody>
      </p:sp>
      <p:sp>
        <p:nvSpPr>
          <p:cNvPr id="6" name="CuadroTexto 5">
            <a:extLst>
              <a:ext uri="{FF2B5EF4-FFF2-40B4-BE49-F238E27FC236}">
                <a16:creationId xmlns:a16="http://schemas.microsoft.com/office/drawing/2014/main" id="{AF23377F-AE4F-8352-937B-1304149B7D8E}"/>
              </a:ext>
            </a:extLst>
          </p:cNvPr>
          <p:cNvSpPr txBox="1"/>
          <p:nvPr/>
        </p:nvSpPr>
        <p:spPr>
          <a:xfrm>
            <a:off x="531555" y="844689"/>
            <a:ext cx="8673897" cy="5047536"/>
          </a:xfrm>
          <a:prstGeom prst="rect">
            <a:avLst/>
          </a:prstGeom>
          <a:noFill/>
        </p:spPr>
        <p:txBody>
          <a:bodyPr wrap="square" rtlCol="0">
            <a:spAutoFit/>
          </a:bodyPr>
          <a:lstStyle/>
          <a:p>
            <a:r>
              <a:rPr lang="es-CL" sz="1400" u="sng" dirty="0">
                <a:latin typeface="Tahoma" panose="020B0604030504040204" pitchFamily="34" charset="0"/>
                <a:ea typeface="Tahoma" panose="020B0604030504040204" pitchFamily="34" charset="0"/>
                <a:cs typeface="Tahoma" panose="020B0604030504040204" pitchFamily="34" charset="0"/>
              </a:rPr>
              <a:t>Caso 1</a:t>
            </a:r>
            <a:r>
              <a:rPr lang="es-CL" sz="1400" dirty="0">
                <a:latin typeface="Tahoma" panose="020B0604030504040204" pitchFamily="34" charset="0"/>
                <a:ea typeface="Tahoma" panose="020B0604030504040204" pitchFamily="34" charset="0"/>
                <a:cs typeface="Tahoma" panose="020B0604030504040204" pitchFamily="34" charset="0"/>
              </a:rPr>
              <a:t> </a:t>
            </a:r>
          </a:p>
          <a:p>
            <a:endParaRPr lang="es-CL" sz="1400" dirty="0">
              <a:latin typeface="Tahoma" panose="020B0604030504040204" pitchFamily="34" charset="0"/>
              <a:ea typeface="Tahoma" panose="020B0604030504040204" pitchFamily="34" charset="0"/>
              <a:cs typeface="Tahoma" panose="020B0604030504040204" pitchFamily="34" charset="0"/>
            </a:endParaRPr>
          </a:p>
          <a:p>
            <a:r>
              <a:rPr lang="es-CL" sz="1400" dirty="0">
                <a:latin typeface="Tahoma" panose="020B0604030504040204" pitchFamily="34" charset="0"/>
                <a:ea typeface="Tahoma" panose="020B0604030504040204" pitchFamily="34" charset="0"/>
                <a:cs typeface="Tahoma" panose="020B0604030504040204" pitchFamily="34" charset="0"/>
              </a:rPr>
              <a:t>Usted es ascendido como </a:t>
            </a:r>
            <a:r>
              <a:rPr lang="es-CL" sz="1400" dirty="0" err="1">
                <a:latin typeface="Tahoma" panose="020B0604030504040204" pitchFamily="34" charset="0"/>
                <a:ea typeface="Tahoma" panose="020B0604030504040204" pitchFamily="34" charset="0"/>
                <a:cs typeface="Tahoma" panose="020B0604030504040204" pitchFamily="34" charset="0"/>
              </a:rPr>
              <a:t>Product</a:t>
            </a:r>
            <a:r>
              <a:rPr lang="es-CL" sz="1400" dirty="0">
                <a:latin typeface="Tahoma" panose="020B0604030504040204" pitchFamily="34" charset="0"/>
                <a:ea typeface="Tahoma" panose="020B0604030504040204" pitchFamily="34" charset="0"/>
                <a:cs typeface="Tahoma" panose="020B0604030504040204" pitchFamily="34" charset="0"/>
              </a:rPr>
              <a:t> Manager de la categoría de Decoración en la empresa </a:t>
            </a:r>
            <a:r>
              <a:rPr lang="es-CL" sz="1400" dirty="0" err="1">
                <a:latin typeface="Tahoma" panose="020B0604030504040204" pitchFamily="34" charset="0"/>
                <a:ea typeface="Tahoma" panose="020B0604030504040204" pitchFamily="34" charset="0"/>
                <a:cs typeface="Tahoma" panose="020B0604030504040204" pitchFamily="34" charset="0"/>
              </a:rPr>
              <a:t>Dipley</a:t>
            </a:r>
            <a:r>
              <a:rPr lang="es-CL" sz="1400" dirty="0">
                <a:latin typeface="Tahoma" panose="020B0604030504040204" pitchFamily="34" charset="0"/>
                <a:ea typeface="Tahoma" panose="020B0604030504040204" pitchFamily="34" charset="0"/>
                <a:cs typeface="Tahoma" panose="020B0604030504040204" pitchFamily="34" charset="0"/>
              </a:rPr>
              <a:t>. Su Jefe Comercial [MARKETING] es un visionario y le comenta que en este nuevo puesto desea que usted potencie la venta[EL AWARENESS] de la categoría, pero haciendo trabajo en conjunto con los equipos de </a:t>
            </a:r>
            <a:r>
              <a:rPr lang="es-CL" sz="1400" dirty="0" err="1">
                <a:latin typeface="Tahoma" panose="020B0604030504040204" pitchFamily="34" charset="0"/>
                <a:ea typeface="Tahoma" panose="020B0604030504040204" pitchFamily="34" charset="0"/>
                <a:cs typeface="Tahoma" panose="020B0604030504040204" pitchFamily="34" charset="0"/>
              </a:rPr>
              <a:t>Advanced</a:t>
            </a:r>
            <a:r>
              <a:rPr lang="es-CL" sz="1400" dirty="0">
                <a:latin typeface="Tahoma" panose="020B0604030504040204" pitchFamily="34" charset="0"/>
                <a:ea typeface="Tahoma" panose="020B0604030504040204" pitchFamily="34" charset="0"/>
                <a:cs typeface="Tahoma" panose="020B0604030504040204" pitchFamily="34" charset="0"/>
              </a:rPr>
              <a:t> </a:t>
            </a:r>
            <a:r>
              <a:rPr lang="es-CL" sz="1400" dirty="0" err="1">
                <a:latin typeface="Tahoma" panose="020B0604030504040204" pitchFamily="34" charset="0"/>
                <a:ea typeface="Tahoma" panose="020B0604030504040204" pitchFamily="34" charset="0"/>
                <a:cs typeface="Tahoma" panose="020B0604030504040204" pitchFamily="34" charset="0"/>
              </a:rPr>
              <a:t>Analytics</a:t>
            </a:r>
            <a:r>
              <a:rPr lang="es-CL" sz="1400" dirty="0">
                <a:latin typeface="Tahoma" panose="020B0604030504040204" pitchFamily="34" charset="0"/>
                <a:ea typeface="Tahoma" panose="020B0604030504040204" pitchFamily="34" charset="0"/>
                <a:cs typeface="Tahoma" panose="020B0604030504040204" pitchFamily="34" charset="0"/>
              </a:rPr>
              <a:t>. Dicho esto, utilice los 3 tipos de analítica para potenciar las ventas en el canal online.</a:t>
            </a:r>
          </a:p>
          <a:p>
            <a:endParaRPr lang="es-CL" sz="1400" dirty="0">
              <a:latin typeface="Tahoma" panose="020B0604030504040204" pitchFamily="34" charset="0"/>
              <a:ea typeface="Tahoma" panose="020B0604030504040204" pitchFamily="34" charset="0"/>
              <a:cs typeface="Tahoma" panose="020B0604030504040204" pitchFamily="34" charset="0"/>
            </a:endParaRPr>
          </a:p>
          <a:p>
            <a:pPr marL="342900" indent="-342900">
              <a:buAutoNum type="arabicPeriod"/>
            </a:pPr>
            <a:r>
              <a:rPr lang="es-CL" sz="1400" u="sng" dirty="0">
                <a:latin typeface="Tahoma" panose="020B0604030504040204" pitchFamily="34" charset="0"/>
                <a:ea typeface="Tahoma" panose="020B0604030504040204" pitchFamily="34" charset="0"/>
                <a:cs typeface="Tahoma" panose="020B0604030504040204" pitchFamily="34" charset="0"/>
              </a:rPr>
              <a:t>Descriptivo: </a:t>
            </a:r>
            <a:br>
              <a:rPr lang="es-CL" sz="1400" u="sng" dirty="0">
                <a:latin typeface="Tahoma" panose="020B0604030504040204" pitchFamily="34" charset="0"/>
                <a:ea typeface="Tahoma" panose="020B0604030504040204" pitchFamily="34" charset="0"/>
                <a:cs typeface="Tahoma" panose="020B0604030504040204" pitchFamily="34" charset="0"/>
              </a:rPr>
            </a:br>
            <a:r>
              <a:rPr lang="es-CL" sz="1400" dirty="0">
                <a:latin typeface="Tahoma" panose="020B0604030504040204" pitchFamily="34" charset="0"/>
                <a:ea typeface="Tahoma" panose="020B0604030504040204" pitchFamily="34" charset="0"/>
                <a:cs typeface="Tahoma" panose="020B0604030504040204" pitchFamily="34" charset="0"/>
              </a:rPr>
              <a:t>¿Qué necesitaría de datos? Recuerde que lo descriptivo está asociado al pasado, es decir, ¿Qué ha pasado? ¿Qué ha ocurrido anteriormente con la categoría? Utilizando analítica descriptiva, ¿Qué necesitarían para potenciar su venta [AWARENESS]?</a:t>
            </a:r>
          </a:p>
          <a:p>
            <a:pPr marL="342900" indent="-342900">
              <a:buAutoNum type="arabicPeriod"/>
            </a:pPr>
            <a:endParaRPr lang="es-CL" sz="1400" dirty="0">
              <a:latin typeface="Tahoma" panose="020B0604030504040204" pitchFamily="34" charset="0"/>
              <a:ea typeface="Tahoma" panose="020B0604030504040204" pitchFamily="34" charset="0"/>
              <a:cs typeface="Tahoma" panose="020B0604030504040204" pitchFamily="34" charset="0"/>
            </a:endParaRPr>
          </a:p>
          <a:p>
            <a:pPr marL="342900" indent="-342900">
              <a:buAutoNum type="arabicPeriod"/>
            </a:pPr>
            <a:r>
              <a:rPr lang="es-CL" sz="1400" u="sng" dirty="0">
                <a:latin typeface="Tahoma" panose="020B0604030504040204" pitchFamily="34" charset="0"/>
                <a:ea typeface="Tahoma" panose="020B0604030504040204" pitchFamily="34" charset="0"/>
                <a:cs typeface="Tahoma" panose="020B0604030504040204" pitchFamily="34" charset="0"/>
              </a:rPr>
              <a:t>Predictivo:</a:t>
            </a:r>
            <a:br>
              <a:rPr lang="es-CL" sz="1400" u="sng" dirty="0">
                <a:latin typeface="Tahoma" panose="020B0604030504040204" pitchFamily="34" charset="0"/>
                <a:ea typeface="Tahoma" panose="020B0604030504040204" pitchFamily="34" charset="0"/>
                <a:cs typeface="Tahoma" panose="020B0604030504040204" pitchFamily="34" charset="0"/>
              </a:rPr>
            </a:br>
            <a:r>
              <a:rPr lang="es-CL" sz="1400" dirty="0">
                <a:latin typeface="Tahoma" panose="020B0604030504040204" pitchFamily="34" charset="0"/>
                <a:ea typeface="Tahoma" panose="020B0604030504040204" pitchFamily="34" charset="0"/>
                <a:cs typeface="Tahoma" panose="020B0604030504040204" pitchFamily="34" charset="0"/>
              </a:rPr>
              <a:t>Si contara con un equipo de Data </a:t>
            </a:r>
            <a:r>
              <a:rPr lang="es-CL" sz="1400" dirty="0" err="1">
                <a:latin typeface="Tahoma" panose="020B0604030504040204" pitchFamily="34" charset="0"/>
                <a:ea typeface="Tahoma" panose="020B0604030504040204" pitchFamily="34" charset="0"/>
                <a:cs typeface="Tahoma" panose="020B0604030504040204" pitchFamily="34" charset="0"/>
              </a:rPr>
              <a:t>Scientist’s</a:t>
            </a:r>
            <a:r>
              <a:rPr lang="es-CL" sz="1400" dirty="0">
                <a:latin typeface="Tahoma" panose="020B0604030504040204" pitchFamily="34" charset="0"/>
                <a:ea typeface="Tahoma" panose="020B0604030504040204" pitchFamily="34" charset="0"/>
                <a:cs typeface="Tahoma" panose="020B0604030504040204" pitchFamily="34" charset="0"/>
              </a:rPr>
              <a:t> perfectos y que son capaces de crear cualquier modelo predictivo o que permita adelantarse a acciones como probabilidad de compra, apertura de correos de audiencias, segmentación de clientes, probabilidad de fuga de clientes, </a:t>
            </a:r>
            <a:r>
              <a:rPr lang="es-CL" sz="1400" dirty="0" err="1">
                <a:latin typeface="Tahoma" panose="020B0604030504040204" pitchFamily="34" charset="0"/>
                <a:ea typeface="Tahoma" panose="020B0604030504040204" pitchFamily="34" charset="0"/>
                <a:cs typeface="Tahoma" panose="020B0604030504040204" pitchFamily="34" charset="0"/>
              </a:rPr>
              <a:t>forecast</a:t>
            </a:r>
            <a:r>
              <a:rPr lang="es-CL" sz="1400" dirty="0">
                <a:latin typeface="Tahoma" panose="020B0604030504040204" pitchFamily="34" charset="0"/>
                <a:ea typeface="Tahoma" panose="020B0604030504040204" pitchFamily="34" charset="0"/>
                <a:cs typeface="Tahoma" panose="020B0604030504040204" pitchFamily="34" charset="0"/>
              </a:rPr>
              <a:t> de ventas, etc.</a:t>
            </a:r>
            <a:br>
              <a:rPr lang="es-CL" sz="1400" dirty="0">
                <a:latin typeface="Tahoma" panose="020B0604030504040204" pitchFamily="34" charset="0"/>
                <a:ea typeface="Tahoma" panose="020B0604030504040204" pitchFamily="34" charset="0"/>
                <a:cs typeface="Tahoma" panose="020B0604030504040204" pitchFamily="34" charset="0"/>
              </a:rPr>
            </a:br>
            <a:r>
              <a:rPr lang="es-CL" sz="1400" dirty="0">
                <a:latin typeface="Tahoma" panose="020B0604030504040204" pitchFamily="34" charset="0"/>
                <a:ea typeface="Tahoma" panose="020B0604030504040204" pitchFamily="34" charset="0"/>
                <a:cs typeface="Tahoma" panose="020B0604030504040204" pitchFamily="34" charset="0"/>
              </a:rPr>
              <a:t>Seleccione uno o los que crea necesarios para este caso.</a:t>
            </a:r>
          </a:p>
          <a:p>
            <a:pPr marL="342900" indent="-342900">
              <a:buAutoNum type="arabicPeriod"/>
            </a:pPr>
            <a:endParaRPr lang="es-CL" sz="1400" dirty="0">
              <a:latin typeface="Tahoma" panose="020B0604030504040204" pitchFamily="34" charset="0"/>
              <a:ea typeface="Tahoma" panose="020B0604030504040204" pitchFamily="34" charset="0"/>
              <a:cs typeface="Tahoma" panose="020B0604030504040204" pitchFamily="34" charset="0"/>
            </a:endParaRPr>
          </a:p>
          <a:p>
            <a:pPr marL="342900" indent="-342900">
              <a:buAutoNum type="arabicPeriod"/>
            </a:pPr>
            <a:r>
              <a:rPr lang="es-CL" sz="1400" u="sng" dirty="0">
                <a:latin typeface="Tahoma" panose="020B0604030504040204" pitchFamily="34" charset="0"/>
                <a:ea typeface="Tahoma" panose="020B0604030504040204" pitchFamily="34" charset="0"/>
                <a:cs typeface="Tahoma" panose="020B0604030504040204" pitchFamily="34" charset="0"/>
              </a:rPr>
              <a:t>Prescriptivo:</a:t>
            </a:r>
            <a:br>
              <a:rPr lang="es-CL" sz="1400" u="sng" dirty="0">
                <a:latin typeface="Tahoma" panose="020B0604030504040204" pitchFamily="34" charset="0"/>
                <a:ea typeface="Tahoma" panose="020B0604030504040204" pitchFamily="34" charset="0"/>
                <a:cs typeface="Tahoma" panose="020B0604030504040204" pitchFamily="34" charset="0"/>
              </a:rPr>
            </a:br>
            <a:r>
              <a:rPr lang="es-CL" sz="1400" dirty="0">
                <a:latin typeface="Tahoma" panose="020B0604030504040204" pitchFamily="34" charset="0"/>
                <a:ea typeface="Tahoma" panose="020B0604030504040204" pitchFamily="34" charset="0"/>
                <a:cs typeface="Tahoma" panose="020B0604030504040204" pitchFamily="34" charset="0"/>
              </a:rPr>
              <a:t>Suponga un escenario hipotético donde usted recibió los modelos o un modelo. Digamos que obtuvo un modelo de predicción de ventas, ¿Qué estrategia propondría?  ¿Qué debería hacer? En este punto asuma que obtuvo un modelo entregado por el equipo de analítica y que cuenta con ese modelo, pero en base a esto proponga posibles acciones que apalanquen la venta, </a:t>
            </a:r>
            <a:r>
              <a:rPr lang="es-CL" sz="1400" dirty="0" err="1">
                <a:latin typeface="Tahoma" panose="020B0604030504040204" pitchFamily="34" charset="0"/>
                <a:ea typeface="Tahoma" panose="020B0604030504040204" pitchFamily="34" charset="0"/>
                <a:cs typeface="Tahoma" panose="020B0604030504040204" pitchFamily="34" charset="0"/>
              </a:rPr>
              <a:t>awareness</a:t>
            </a:r>
            <a:r>
              <a:rPr lang="es-CL" sz="1400" dirty="0">
                <a:latin typeface="Tahoma" panose="020B0604030504040204" pitchFamily="34" charset="0"/>
                <a:ea typeface="Tahoma" panose="020B0604030504040204" pitchFamily="34" charset="0"/>
                <a:cs typeface="Tahoma" panose="020B0604030504040204" pitchFamily="34" charset="0"/>
              </a:rPr>
              <a:t>, continuidad, etc.</a:t>
            </a:r>
            <a:endParaRPr lang="es-CL" sz="1400" u="sng" dirty="0">
              <a:latin typeface="Tahoma" panose="020B0604030504040204" pitchFamily="34" charset="0"/>
              <a:ea typeface="Tahoma" panose="020B0604030504040204" pitchFamily="34" charset="0"/>
              <a:cs typeface="Tahoma" panose="020B0604030504040204" pitchFamily="34" charset="0"/>
            </a:endParaRPr>
          </a:p>
        </p:txBody>
      </p:sp>
      <p:pic>
        <p:nvPicPr>
          <p:cNvPr id="12" name="Imagen 11">
            <a:extLst>
              <a:ext uri="{FF2B5EF4-FFF2-40B4-BE49-F238E27FC236}">
                <a16:creationId xmlns:a16="http://schemas.microsoft.com/office/drawing/2014/main" id="{0C992B7D-290C-1DA8-2A78-9A5EC6423B9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74434" y="2994120"/>
            <a:ext cx="2184400" cy="2184400"/>
          </a:xfrm>
          <a:prstGeom prst="rect">
            <a:avLst/>
          </a:prstGeom>
        </p:spPr>
      </p:pic>
    </p:spTree>
    <p:extLst>
      <p:ext uri="{BB962C8B-B14F-4D97-AF65-F5344CB8AC3E}">
        <p14:creationId xmlns:p14="http://schemas.microsoft.com/office/powerpoint/2010/main" val="37991412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1771376" y="6365747"/>
            <a:ext cx="421005" cy="421005"/>
          </a:xfrm>
          <a:custGeom>
            <a:avLst/>
            <a:gdLst/>
            <a:ahLst/>
            <a:cxnLst/>
            <a:rect l="l" t="t" r="r" b="b"/>
            <a:pathLst>
              <a:path w="421004" h="421004">
                <a:moveTo>
                  <a:pt x="420624" y="0"/>
                </a:moveTo>
                <a:lnTo>
                  <a:pt x="0" y="0"/>
                </a:lnTo>
                <a:lnTo>
                  <a:pt x="0" y="420623"/>
                </a:lnTo>
                <a:lnTo>
                  <a:pt x="420624" y="420623"/>
                </a:lnTo>
                <a:lnTo>
                  <a:pt x="420624" y="0"/>
                </a:lnTo>
                <a:close/>
              </a:path>
            </a:pathLst>
          </a:custGeom>
          <a:solidFill>
            <a:srgbClr val="F1F1F1"/>
          </a:solidFill>
        </p:spPr>
        <p:txBody>
          <a:bodyPr wrap="square" lIns="0" tIns="0" rIns="0" bIns="0" rtlCol="0"/>
          <a:lstStyle/>
          <a:p>
            <a:endParaRPr/>
          </a:p>
        </p:txBody>
      </p:sp>
      <p:pic>
        <p:nvPicPr>
          <p:cNvPr id="3" name="object 3"/>
          <p:cNvPicPr/>
          <p:nvPr/>
        </p:nvPicPr>
        <p:blipFill>
          <a:blip r:embed="rId3" cstate="print"/>
          <a:stretch>
            <a:fillRect/>
          </a:stretch>
        </p:blipFill>
        <p:spPr>
          <a:xfrm>
            <a:off x="9325355" y="214905"/>
            <a:ext cx="2482559" cy="1485878"/>
          </a:xfrm>
          <a:prstGeom prst="rect">
            <a:avLst/>
          </a:prstGeom>
        </p:spPr>
      </p:pic>
      <p:sp>
        <p:nvSpPr>
          <p:cNvPr id="4" name="object 4"/>
          <p:cNvSpPr txBox="1">
            <a:spLocks noGrp="1"/>
          </p:cNvSpPr>
          <p:nvPr>
            <p:ph type="title"/>
          </p:nvPr>
        </p:nvSpPr>
        <p:spPr>
          <a:xfrm>
            <a:off x="546303" y="416128"/>
            <a:ext cx="8292897" cy="382156"/>
          </a:xfrm>
          <a:prstGeom prst="rect">
            <a:avLst/>
          </a:prstGeom>
        </p:spPr>
        <p:txBody>
          <a:bodyPr vert="horz" wrap="square" lIns="0" tIns="12700" rIns="0" bIns="0" rtlCol="0">
            <a:spAutoFit/>
          </a:bodyPr>
          <a:lstStyle/>
          <a:p>
            <a:pPr marL="12700">
              <a:lnSpc>
                <a:spcPct val="100000"/>
              </a:lnSpc>
              <a:spcBef>
                <a:spcPts val="100"/>
              </a:spcBef>
            </a:pPr>
            <a:r>
              <a:rPr lang="es-ES" spc="-140" dirty="0"/>
              <a:t>10. Existe otro diagrama de </a:t>
            </a:r>
            <a:r>
              <a:rPr lang="es-ES" spc="-140" dirty="0" err="1"/>
              <a:t>Venn</a:t>
            </a:r>
            <a:r>
              <a:rPr lang="es-ES" spc="-140" dirty="0"/>
              <a:t> muy conocido.</a:t>
            </a:r>
            <a:endParaRPr spc="-140" dirty="0"/>
          </a:p>
        </p:txBody>
      </p:sp>
      <p:sp>
        <p:nvSpPr>
          <p:cNvPr id="9" name="object 9"/>
          <p:cNvSpPr txBox="1">
            <a:spLocks noGrp="1"/>
          </p:cNvSpPr>
          <p:nvPr>
            <p:ph type="sldNum" sz="quarter" idx="7"/>
          </p:nvPr>
        </p:nvSpPr>
        <p:spPr>
          <a:prstGeom prst="rect">
            <a:avLst/>
          </a:prstGeom>
        </p:spPr>
        <p:txBody>
          <a:bodyPr vert="horz" wrap="square" lIns="0" tIns="12700" rIns="0" bIns="0" rtlCol="0">
            <a:spAutoFit/>
          </a:bodyPr>
          <a:lstStyle/>
          <a:p>
            <a:pPr marL="80645">
              <a:lnSpc>
                <a:spcPct val="100000"/>
              </a:lnSpc>
              <a:spcBef>
                <a:spcPts val="100"/>
              </a:spcBef>
            </a:pPr>
            <a:fld id="{81D60167-4931-47E6-BA6A-407CBD079E47}" type="slidenum">
              <a:rPr spc="-50" dirty="0"/>
              <a:t>35</a:t>
            </a:fld>
            <a:endParaRPr spc="-50" dirty="0"/>
          </a:p>
        </p:txBody>
      </p:sp>
      <p:pic>
        <p:nvPicPr>
          <p:cNvPr id="1026" name="Picture 2">
            <a:extLst>
              <a:ext uri="{FF2B5EF4-FFF2-40B4-BE49-F238E27FC236}">
                <a16:creationId xmlns:a16="http://schemas.microsoft.com/office/drawing/2014/main" id="{AF4B366F-79AB-3B19-1DAD-FFFF83284C5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31683" y="1143000"/>
            <a:ext cx="4728633"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070272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1771376" y="6365747"/>
            <a:ext cx="421005" cy="421005"/>
          </a:xfrm>
          <a:custGeom>
            <a:avLst/>
            <a:gdLst/>
            <a:ahLst/>
            <a:cxnLst/>
            <a:rect l="l" t="t" r="r" b="b"/>
            <a:pathLst>
              <a:path w="421004" h="421004">
                <a:moveTo>
                  <a:pt x="420624" y="0"/>
                </a:moveTo>
                <a:lnTo>
                  <a:pt x="0" y="0"/>
                </a:lnTo>
                <a:lnTo>
                  <a:pt x="0" y="420623"/>
                </a:lnTo>
                <a:lnTo>
                  <a:pt x="420624" y="420623"/>
                </a:lnTo>
                <a:lnTo>
                  <a:pt x="420624" y="0"/>
                </a:lnTo>
                <a:close/>
              </a:path>
            </a:pathLst>
          </a:custGeom>
          <a:solidFill>
            <a:srgbClr val="F1F1F1"/>
          </a:solidFill>
        </p:spPr>
        <p:txBody>
          <a:bodyPr wrap="square" lIns="0" tIns="0" rIns="0" bIns="0" rtlCol="0"/>
          <a:lstStyle/>
          <a:p>
            <a:endParaRPr/>
          </a:p>
        </p:txBody>
      </p:sp>
      <p:pic>
        <p:nvPicPr>
          <p:cNvPr id="3" name="object 3"/>
          <p:cNvPicPr/>
          <p:nvPr/>
        </p:nvPicPr>
        <p:blipFill>
          <a:blip r:embed="rId3" cstate="print"/>
          <a:stretch>
            <a:fillRect/>
          </a:stretch>
        </p:blipFill>
        <p:spPr>
          <a:xfrm>
            <a:off x="9325355" y="214905"/>
            <a:ext cx="2482559" cy="1485878"/>
          </a:xfrm>
          <a:prstGeom prst="rect">
            <a:avLst/>
          </a:prstGeom>
        </p:spPr>
      </p:pic>
      <p:sp>
        <p:nvSpPr>
          <p:cNvPr id="4" name="object 4"/>
          <p:cNvSpPr txBox="1">
            <a:spLocks noGrp="1"/>
          </p:cNvSpPr>
          <p:nvPr>
            <p:ph type="title"/>
          </p:nvPr>
        </p:nvSpPr>
        <p:spPr>
          <a:xfrm>
            <a:off x="546303" y="416128"/>
            <a:ext cx="8292897" cy="382156"/>
          </a:xfrm>
          <a:prstGeom prst="rect">
            <a:avLst/>
          </a:prstGeom>
        </p:spPr>
        <p:txBody>
          <a:bodyPr vert="horz" wrap="square" lIns="0" tIns="12700" rIns="0" bIns="0" rtlCol="0">
            <a:spAutoFit/>
          </a:bodyPr>
          <a:lstStyle/>
          <a:p>
            <a:pPr marL="12700">
              <a:lnSpc>
                <a:spcPct val="100000"/>
              </a:lnSpc>
              <a:spcBef>
                <a:spcPts val="100"/>
              </a:spcBef>
            </a:pPr>
            <a:r>
              <a:rPr lang="es-ES" spc="-140" dirty="0"/>
              <a:t>11. ¿Cómo conecta esto con Data </a:t>
            </a:r>
            <a:r>
              <a:rPr lang="es-ES" spc="-140" dirty="0" err="1"/>
              <a:t>Science</a:t>
            </a:r>
            <a:r>
              <a:rPr lang="es-ES" spc="-140" dirty="0"/>
              <a:t>?</a:t>
            </a:r>
            <a:endParaRPr spc="-140" dirty="0"/>
          </a:p>
        </p:txBody>
      </p:sp>
      <p:sp>
        <p:nvSpPr>
          <p:cNvPr id="9" name="object 9"/>
          <p:cNvSpPr txBox="1">
            <a:spLocks noGrp="1"/>
          </p:cNvSpPr>
          <p:nvPr>
            <p:ph type="sldNum" sz="quarter" idx="7"/>
          </p:nvPr>
        </p:nvSpPr>
        <p:spPr>
          <a:prstGeom prst="rect">
            <a:avLst/>
          </a:prstGeom>
        </p:spPr>
        <p:txBody>
          <a:bodyPr vert="horz" wrap="square" lIns="0" tIns="12700" rIns="0" bIns="0" rtlCol="0">
            <a:spAutoFit/>
          </a:bodyPr>
          <a:lstStyle/>
          <a:p>
            <a:pPr marL="80645">
              <a:lnSpc>
                <a:spcPct val="100000"/>
              </a:lnSpc>
              <a:spcBef>
                <a:spcPts val="100"/>
              </a:spcBef>
            </a:pPr>
            <a:fld id="{81D60167-4931-47E6-BA6A-407CBD079E47}" type="slidenum">
              <a:rPr spc="-50" dirty="0"/>
              <a:t>36</a:t>
            </a:fld>
            <a:endParaRPr spc="-50" dirty="0"/>
          </a:p>
        </p:txBody>
      </p:sp>
      <p:pic>
        <p:nvPicPr>
          <p:cNvPr id="3074" name="Picture 2">
            <a:extLst>
              <a:ext uri="{FF2B5EF4-FFF2-40B4-BE49-F238E27FC236}">
                <a16:creationId xmlns:a16="http://schemas.microsoft.com/office/drawing/2014/main" id="{B3E80AB1-96C0-2CF2-A5BA-CF1BDAEC19B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76600" y="952499"/>
            <a:ext cx="5638800" cy="54132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249683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1771376" y="6365747"/>
            <a:ext cx="421005" cy="421005"/>
          </a:xfrm>
          <a:custGeom>
            <a:avLst/>
            <a:gdLst/>
            <a:ahLst/>
            <a:cxnLst/>
            <a:rect l="l" t="t" r="r" b="b"/>
            <a:pathLst>
              <a:path w="421004" h="421004">
                <a:moveTo>
                  <a:pt x="420624" y="0"/>
                </a:moveTo>
                <a:lnTo>
                  <a:pt x="0" y="0"/>
                </a:lnTo>
                <a:lnTo>
                  <a:pt x="0" y="420623"/>
                </a:lnTo>
                <a:lnTo>
                  <a:pt x="420624" y="420623"/>
                </a:lnTo>
                <a:lnTo>
                  <a:pt x="420624" y="0"/>
                </a:lnTo>
                <a:close/>
              </a:path>
            </a:pathLst>
          </a:custGeom>
          <a:solidFill>
            <a:srgbClr val="F1F1F1"/>
          </a:solidFill>
        </p:spPr>
        <p:txBody>
          <a:bodyPr wrap="square" lIns="0" tIns="0" rIns="0" bIns="0" rtlCol="0"/>
          <a:lstStyle/>
          <a:p>
            <a:endParaRPr/>
          </a:p>
        </p:txBody>
      </p:sp>
      <p:pic>
        <p:nvPicPr>
          <p:cNvPr id="3" name="object 3"/>
          <p:cNvPicPr/>
          <p:nvPr/>
        </p:nvPicPr>
        <p:blipFill>
          <a:blip r:embed="rId3" cstate="print"/>
          <a:stretch>
            <a:fillRect/>
          </a:stretch>
        </p:blipFill>
        <p:spPr>
          <a:xfrm>
            <a:off x="9325355" y="214905"/>
            <a:ext cx="2482559" cy="1485878"/>
          </a:xfrm>
          <a:prstGeom prst="rect">
            <a:avLst/>
          </a:prstGeom>
        </p:spPr>
      </p:pic>
      <p:sp>
        <p:nvSpPr>
          <p:cNvPr id="4" name="object 4"/>
          <p:cNvSpPr txBox="1">
            <a:spLocks noGrp="1"/>
          </p:cNvSpPr>
          <p:nvPr>
            <p:ph type="title"/>
          </p:nvPr>
        </p:nvSpPr>
        <p:spPr>
          <a:xfrm>
            <a:off x="546303" y="416128"/>
            <a:ext cx="8292897" cy="382156"/>
          </a:xfrm>
          <a:prstGeom prst="rect">
            <a:avLst/>
          </a:prstGeom>
        </p:spPr>
        <p:txBody>
          <a:bodyPr vert="horz" wrap="square" lIns="0" tIns="12700" rIns="0" bIns="0" rtlCol="0">
            <a:spAutoFit/>
          </a:bodyPr>
          <a:lstStyle/>
          <a:p>
            <a:pPr marL="12700">
              <a:lnSpc>
                <a:spcPct val="100000"/>
              </a:lnSpc>
              <a:spcBef>
                <a:spcPts val="100"/>
              </a:spcBef>
            </a:pPr>
            <a:r>
              <a:rPr lang="es-ES" spc="-140" dirty="0"/>
              <a:t>12. Resumen</a:t>
            </a:r>
            <a:endParaRPr spc="-140" dirty="0"/>
          </a:p>
        </p:txBody>
      </p:sp>
      <p:sp>
        <p:nvSpPr>
          <p:cNvPr id="9" name="object 9"/>
          <p:cNvSpPr txBox="1">
            <a:spLocks noGrp="1"/>
          </p:cNvSpPr>
          <p:nvPr>
            <p:ph type="sldNum" sz="quarter" idx="7"/>
          </p:nvPr>
        </p:nvSpPr>
        <p:spPr>
          <a:prstGeom prst="rect">
            <a:avLst/>
          </a:prstGeom>
        </p:spPr>
        <p:txBody>
          <a:bodyPr vert="horz" wrap="square" lIns="0" tIns="12700" rIns="0" bIns="0" rtlCol="0">
            <a:spAutoFit/>
          </a:bodyPr>
          <a:lstStyle/>
          <a:p>
            <a:pPr marL="80645">
              <a:lnSpc>
                <a:spcPct val="100000"/>
              </a:lnSpc>
              <a:spcBef>
                <a:spcPts val="100"/>
              </a:spcBef>
            </a:pPr>
            <a:fld id="{81D60167-4931-47E6-BA6A-407CBD079E47}" type="slidenum">
              <a:rPr spc="-50" dirty="0"/>
              <a:t>37</a:t>
            </a:fld>
            <a:endParaRPr spc="-50" dirty="0"/>
          </a:p>
        </p:txBody>
      </p:sp>
      <p:pic>
        <p:nvPicPr>
          <p:cNvPr id="8" name="Imagen 7">
            <a:extLst>
              <a:ext uri="{FF2B5EF4-FFF2-40B4-BE49-F238E27FC236}">
                <a16:creationId xmlns:a16="http://schemas.microsoft.com/office/drawing/2014/main" id="{B7439529-854E-1DE9-9BFD-F4DE433CB587}"/>
              </a:ext>
            </a:extLst>
          </p:cNvPr>
          <p:cNvPicPr>
            <a:picLocks noChangeAspect="1"/>
          </p:cNvPicPr>
          <p:nvPr/>
        </p:nvPicPr>
        <p:blipFill>
          <a:blip r:embed="rId4"/>
          <a:stretch>
            <a:fillRect/>
          </a:stretch>
        </p:blipFill>
        <p:spPr>
          <a:xfrm>
            <a:off x="898304" y="1681118"/>
            <a:ext cx="2482559" cy="3052326"/>
          </a:xfrm>
          <a:prstGeom prst="rect">
            <a:avLst/>
          </a:prstGeom>
        </p:spPr>
      </p:pic>
      <p:pic>
        <p:nvPicPr>
          <p:cNvPr id="10" name="Imagen 9">
            <a:extLst>
              <a:ext uri="{FF2B5EF4-FFF2-40B4-BE49-F238E27FC236}">
                <a16:creationId xmlns:a16="http://schemas.microsoft.com/office/drawing/2014/main" id="{DE495564-FBCB-C16E-15F1-7D87D027E138}"/>
              </a:ext>
            </a:extLst>
          </p:cNvPr>
          <p:cNvPicPr>
            <a:picLocks noChangeAspect="1"/>
          </p:cNvPicPr>
          <p:nvPr/>
        </p:nvPicPr>
        <p:blipFill>
          <a:blip r:embed="rId5"/>
          <a:stretch>
            <a:fillRect/>
          </a:stretch>
        </p:blipFill>
        <p:spPr>
          <a:xfrm>
            <a:off x="4191000" y="685800"/>
            <a:ext cx="3495778" cy="3052327"/>
          </a:xfrm>
          <a:prstGeom prst="rect">
            <a:avLst/>
          </a:prstGeom>
        </p:spPr>
      </p:pic>
      <p:pic>
        <p:nvPicPr>
          <p:cNvPr id="11" name="Imagen 10">
            <a:extLst>
              <a:ext uri="{FF2B5EF4-FFF2-40B4-BE49-F238E27FC236}">
                <a16:creationId xmlns:a16="http://schemas.microsoft.com/office/drawing/2014/main" id="{2C963B38-9E52-8AB6-CE26-A571995CB5C1}"/>
              </a:ext>
            </a:extLst>
          </p:cNvPr>
          <p:cNvPicPr>
            <a:picLocks noChangeAspect="1"/>
          </p:cNvPicPr>
          <p:nvPr/>
        </p:nvPicPr>
        <p:blipFill>
          <a:blip r:embed="rId6"/>
          <a:stretch>
            <a:fillRect/>
          </a:stretch>
        </p:blipFill>
        <p:spPr>
          <a:xfrm>
            <a:off x="6965527" y="3201577"/>
            <a:ext cx="4876800" cy="2346078"/>
          </a:xfrm>
          <a:prstGeom prst="rect">
            <a:avLst/>
          </a:prstGeom>
        </p:spPr>
      </p:pic>
    </p:spTree>
    <p:extLst>
      <p:ext uri="{BB962C8B-B14F-4D97-AF65-F5344CB8AC3E}">
        <p14:creationId xmlns:p14="http://schemas.microsoft.com/office/powerpoint/2010/main" val="398291182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6786371"/>
            <a:ext cx="12192000" cy="71755"/>
          </a:xfrm>
          <a:custGeom>
            <a:avLst/>
            <a:gdLst/>
            <a:ahLst/>
            <a:cxnLst/>
            <a:rect l="l" t="t" r="r" b="b"/>
            <a:pathLst>
              <a:path w="12192000" h="71754">
                <a:moveTo>
                  <a:pt x="0" y="71627"/>
                </a:moveTo>
                <a:lnTo>
                  <a:pt x="12192000" y="71627"/>
                </a:lnTo>
                <a:lnTo>
                  <a:pt x="12192000" y="0"/>
                </a:lnTo>
                <a:lnTo>
                  <a:pt x="0" y="0"/>
                </a:lnTo>
                <a:lnTo>
                  <a:pt x="0" y="71627"/>
                </a:lnTo>
                <a:close/>
              </a:path>
            </a:pathLst>
          </a:custGeom>
          <a:solidFill>
            <a:srgbClr val="F1F1F1"/>
          </a:solidFill>
        </p:spPr>
        <p:txBody>
          <a:bodyPr wrap="square" lIns="0" tIns="0" rIns="0" bIns="0" rtlCol="0"/>
          <a:lstStyle/>
          <a:p>
            <a:endParaRPr/>
          </a:p>
        </p:txBody>
      </p:sp>
      <p:grpSp>
        <p:nvGrpSpPr>
          <p:cNvPr id="3" name="object 3"/>
          <p:cNvGrpSpPr/>
          <p:nvPr/>
        </p:nvGrpSpPr>
        <p:grpSpPr>
          <a:xfrm>
            <a:off x="0" y="0"/>
            <a:ext cx="12192000" cy="6858000"/>
            <a:chOff x="0" y="0"/>
            <a:chExt cx="12192000" cy="6858000"/>
          </a:xfrm>
        </p:grpSpPr>
        <p:pic>
          <p:nvPicPr>
            <p:cNvPr id="4" name="object 4"/>
            <p:cNvPicPr/>
            <p:nvPr/>
          </p:nvPicPr>
          <p:blipFill>
            <a:blip r:embed="rId3" cstate="print"/>
            <a:stretch>
              <a:fillRect/>
            </a:stretch>
          </p:blipFill>
          <p:spPr>
            <a:xfrm>
              <a:off x="0" y="6786371"/>
              <a:ext cx="11771376" cy="71628"/>
            </a:xfrm>
            <a:prstGeom prst="rect">
              <a:avLst/>
            </a:prstGeom>
          </p:spPr>
        </p:pic>
        <p:sp>
          <p:nvSpPr>
            <p:cNvPr id="5" name="object 5"/>
            <p:cNvSpPr/>
            <p:nvPr/>
          </p:nvSpPr>
          <p:spPr>
            <a:xfrm>
              <a:off x="11771376" y="6786371"/>
              <a:ext cx="421005" cy="71755"/>
            </a:xfrm>
            <a:custGeom>
              <a:avLst/>
              <a:gdLst/>
              <a:ahLst/>
              <a:cxnLst/>
              <a:rect l="l" t="t" r="r" b="b"/>
              <a:pathLst>
                <a:path w="421004" h="71754">
                  <a:moveTo>
                    <a:pt x="420624" y="0"/>
                  </a:moveTo>
                  <a:lnTo>
                    <a:pt x="0" y="0"/>
                  </a:lnTo>
                  <a:lnTo>
                    <a:pt x="0" y="71627"/>
                  </a:lnTo>
                  <a:lnTo>
                    <a:pt x="420624" y="71627"/>
                  </a:lnTo>
                  <a:lnTo>
                    <a:pt x="420624" y="0"/>
                  </a:lnTo>
                  <a:close/>
                </a:path>
              </a:pathLst>
            </a:custGeom>
            <a:solidFill>
              <a:srgbClr val="E2CC5A"/>
            </a:solidFill>
          </p:spPr>
          <p:txBody>
            <a:bodyPr wrap="square" lIns="0" tIns="0" rIns="0" bIns="0" rtlCol="0"/>
            <a:lstStyle/>
            <a:p>
              <a:endParaRPr/>
            </a:p>
          </p:txBody>
        </p:sp>
        <p:sp>
          <p:nvSpPr>
            <p:cNvPr id="6" name="object 6"/>
            <p:cNvSpPr/>
            <p:nvPr/>
          </p:nvSpPr>
          <p:spPr>
            <a:xfrm>
              <a:off x="6335267" y="6786371"/>
              <a:ext cx="3980815" cy="71755"/>
            </a:xfrm>
            <a:custGeom>
              <a:avLst/>
              <a:gdLst/>
              <a:ahLst/>
              <a:cxnLst/>
              <a:rect l="l" t="t" r="r" b="b"/>
              <a:pathLst>
                <a:path w="3980815" h="71754">
                  <a:moveTo>
                    <a:pt x="0" y="71627"/>
                  </a:moveTo>
                  <a:lnTo>
                    <a:pt x="3980688" y="71627"/>
                  </a:lnTo>
                  <a:lnTo>
                    <a:pt x="3980688" y="0"/>
                  </a:lnTo>
                  <a:lnTo>
                    <a:pt x="0" y="0"/>
                  </a:lnTo>
                  <a:lnTo>
                    <a:pt x="0" y="71627"/>
                  </a:lnTo>
                  <a:close/>
                </a:path>
              </a:pathLst>
            </a:custGeom>
            <a:solidFill>
              <a:srgbClr val="000000">
                <a:alpha val="70195"/>
              </a:srgbClr>
            </a:solidFill>
          </p:spPr>
          <p:txBody>
            <a:bodyPr wrap="square" lIns="0" tIns="0" rIns="0" bIns="0" rtlCol="0"/>
            <a:lstStyle/>
            <a:p>
              <a:endParaRPr/>
            </a:p>
          </p:txBody>
        </p:sp>
        <p:pic>
          <p:nvPicPr>
            <p:cNvPr id="7" name="object 7"/>
            <p:cNvPicPr/>
            <p:nvPr/>
          </p:nvPicPr>
          <p:blipFill>
            <a:blip r:embed="rId4" cstate="print"/>
            <a:stretch>
              <a:fillRect/>
            </a:stretch>
          </p:blipFill>
          <p:spPr>
            <a:xfrm>
              <a:off x="0" y="0"/>
              <a:ext cx="12192000" cy="6786372"/>
            </a:xfrm>
            <a:prstGeom prst="rect">
              <a:avLst/>
            </a:prstGeom>
          </p:spPr>
        </p:pic>
        <p:sp>
          <p:nvSpPr>
            <p:cNvPr id="8" name="object 8"/>
            <p:cNvSpPr/>
            <p:nvPr/>
          </p:nvSpPr>
          <p:spPr>
            <a:xfrm>
              <a:off x="5817108" y="0"/>
              <a:ext cx="3980815" cy="6823075"/>
            </a:xfrm>
            <a:custGeom>
              <a:avLst/>
              <a:gdLst/>
              <a:ahLst/>
              <a:cxnLst/>
              <a:rect l="l" t="t" r="r" b="b"/>
              <a:pathLst>
                <a:path w="3980815" h="6823075">
                  <a:moveTo>
                    <a:pt x="0" y="6822946"/>
                  </a:moveTo>
                  <a:lnTo>
                    <a:pt x="3980688" y="6822946"/>
                  </a:lnTo>
                  <a:lnTo>
                    <a:pt x="3980688" y="0"/>
                  </a:lnTo>
                  <a:lnTo>
                    <a:pt x="0" y="0"/>
                  </a:lnTo>
                  <a:lnTo>
                    <a:pt x="0" y="6822946"/>
                  </a:lnTo>
                  <a:close/>
                </a:path>
              </a:pathLst>
            </a:custGeom>
            <a:solidFill>
              <a:srgbClr val="000000">
                <a:alpha val="70195"/>
              </a:srgbClr>
            </a:solidFill>
          </p:spPr>
          <p:txBody>
            <a:bodyPr wrap="square" lIns="0" tIns="0" rIns="0" bIns="0" rtlCol="0"/>
            <a:lstStyle/>
            <a:p>
              <a:endParaRPr/>
            </a:p>
          </p:txBody>
        </p:sp>
      </p:grpSp>
      <p:sp>
        <p:nvSpPr>
          <p:cNvPr id="9" name="object 9"/>
          <p:cNvSpPr txBox="1">
            <a:spLocks noGrp="1"/>
          </p:cNvSpPr>
          <p:nvPr>
            <p:ph type="title"/>
          </p:nvPr>
        </p:nvSpPr>
        <p:spPr>
          <a:xfrm>
            <a:off x="6619493" y="3846321"/>
            <a:ext cx="1804035" cy="848360"/>
          </a:xfrm>
          <a:prstGeom prst="rect">
            <a:avLst/>
          </a:prstGeom>
        </p:spPr>
        <p:txBody>
          <a:bodyPr vert="horz" wrap="square" lIns="0" tIns="12700" rIns="0" bIns="0" rtlCol="0">
            <a:spAutoFit/>
          </a:bodyPr>
          <a:lstStyle/>
          <a:p>
            <a:pPr marL="12700">
              <a:lnSpc>
                <a:spcPct val="100000"/>
              </a:lnSpc>
              <a:spcBef>
                <a:spcPts val="100"/>
              </a:spcBef>
            </a:pPr>
            <a:r>
              <a:rPr sz="5400" spc="-295" dirty="0">
                <a:solidFill>
                  <a:srgbClr val="FFFFFF"/>
                </a:solidFill>
                <a:latin typeface="Calibri Light"/>
                <a:cs typeface="Calibri Light"/>
              </a:rPr>
              <a:t>Gracias</a:t>
            </a:r>
            <a:endParaRPr sz="5400">
              <a:latin typeface="Calibri Light"/>
              <a:cs typeface="Calibri Light"/>
            </a:endParaRPr>
          </a:p>
        </p:txBody>
      </p:sp>
      <p:grpSp>
        <p:nvGrpSpPr>
          <p:cNvPr id="10" name="object 10"/>
          <p:cNvGrpSpPr/>
          <p:nvPr/>
        </p:nvGrpSpPr>
        <p:grpSpPr>
          <a:xfrm>
            <a:off x="6539483" y="4841747"/>
            <a:ext cx="3571748" cy="1513332"/>
            <a:chOff x="6539483" y="4841747"/>
            <a:chExt cx="3571748" cy="1513332"/>
          </a:xfrm>
        </p:grpSpPr>
        <p:pic>
          <p:nvPicPr>
            <p:cNvPr id="11" name="object 11"/>
            <p:cNvPicPr/>
            <p:nvPr/>
          </p:nvPicPr>
          <p:blipFill>
            <a:blip r:embed="rId5" cstate="print"/>
            <a:stretch>
              <a:fillRect/>
            </a:stretch>
          </p:blipFill>
          <p:spPr>
            <a:xfrm>
              <a:off x="6539483" y="4841747"/>
              <a:ext cx="3571748" cy="12191"/>
            </a:xfrm>
            <a:prstGeom prst="rect">
              <a:avLst/>
            </a:prstGeom>
          </p:spPr>
        </p:pic>
        <p:pic>
          <p:nvPicPr>
            <p:cNvPr id="12" name="object 12"/>
            <p:cNvPicPr/>
            <p:nvPr/>
          </p:nvPicPr>
          <p:blipFill>
            <a:blip r:embed="rId6" cstate="print"/>
            <a:stretch>
              <a:fillRect/>
            </a:stretch>
          </p:blipFill>
          <p:spPr>
            <a:xfrm>
              <a:off x="6582155" y="5033771"/>
              <a:ext cx="219455" cy="219455"/>
            </a:xfrm>
            <a:prstGeom prst="rect">
              <a:avLst/>
            </a:prstGeom>
          </p:spPr>
        </p:pic>
        <p:pic>
          <p:nvPicPr>
            <p:cNvPr id="14" name="object 14"/>
            <p:cNvPicPr/>
            <p:nvPr/>
          </p:nvPicPr>
          <p:blipFill>
            <a:blip r:embed="rId7" cstate="print"/>
            <a:stretch>
              <a:fillRect/>
            </a:stretch>
          </p:blipFill>
          <p:spPr>
            <a:xfrm>
              <a:off x="6582155" y="5780531"/>
              <a:ext cx="219455" cy="217931"/>
            </a:xfrm>
            <a:prstGeom prst="rect">
              <a:avLst/>
            </a:prstGeom>
          </p:spPr>
        </p:pic>
        <p:pic>
          <p:nvPicPr>
            <p:cNvPr id="15" name="object 15"/>
            <p:cNvPicPr/>
            <p:nvPr/>
          </p:nvPicPr>
          <p:blipFill>
            <a:blip r:embed="rId8" cstate="print"/>
            <a:stretch>
              <a:fillRect/>
            </a:stretch>
          </p:blipFill>
          <p:spPr>
            <a:xfrm>
              <a:off x="6576059" y="6123431"/>
              <a:ext cx="231648" cy="231648"/>
            </a:xfrm>
            <a:prstGeom prst="rect">
              <a:avLst/>
            </a:prstGeom>
          </p:spPr>
        </p:pic>
      </p:grpSp>
      <p:sp>
        <p:nvSpPr>
          <p:cNvPr id="16" name="object 16"/>
          <p:cNvSpPr txBox="1"/>
          <p:nvPr/>
        </p:nvSpPr>
        <p:spPr>
          <a:xfrm>
            <a:off x="6893814" y="5031104"/>
            <a:ext cx="2097786" cy="212238"/>
          </a:xfrm>
          <a:prstGeom prst="rect">
            <a:avLst/>
          </a:prstGeom>
        </p:spPr>
        <p:txBody>
          <a:bodyPr vert="horz" wrap="square" lIns="0" tIns="12065" rIns="0" bIns="0" rtlCol="0">
            <a:spAutoFit/>
          </a:bodyPr>
          <a:lstStyle/>
          <a:p>
            <a:pPr marL="12700">
              <a:lnSpc>
                <a:spcPct val="100000"/>
              </a:lnSpc>
              <a:spcBef>
                <a:spcPts val="95"/>
              </a:spcBef>
            </a:pPr>
            <a:r>
              <a:rPr lang="es-ES" sz="1300" dirty="0">
                <a:solidFill>
                  <a:srgbClr val="FFFFFF"/>
                </a:solidFill>
                <a:latin typeface="Calibri"/>
                <a:cs typeface="Calibri"/>
              </a:rPr>
              <a:t>Daniel Vargas Venegas</a:t>
            </a:r>
            <a:endParaRPr sz="1300" dirty="0">
              <a:latin typeface="Calibri"/>
              <a:cs typeface="Calibri"/>
            </a:endParaRPr>
          </a:p>
        </p:txBody>
      </p:sp>
      <p:sp>
        <p:nvSpPr>
          <p:cNvPr id="18" name="object 18"/>
          <p:cNvSpPr txBox="1"/>
          <p:nvPr/>
        </p:nvSpPr>
        <p:spPr>
          <a:xfrm>
            <a:off x="6893814" y="5723331"/>
            <a:ext cx="1926589" cy="228268"/>
          </a:xfrm>
          <a:prstGeom prst="rect">
            <a:avLst/>
          </a:prstGeom>
        </p:spPr>
        <p:txBody>
          <a:bodyPr vert="horz" wrap="square" lIns="0" tIns="12700" rIns="0" bIns="0" rtlCol="0">
            <a:spAutoFit/>
          </a:bodyPr>
          <a:lstStyle/>
          <a:p>
            <a:pPr marL="12700">
              <a:lnSpc>
                <a:spcPct val="100000"/>
              </a:lnSpc>
              <a:spcBef>
                <a:spcPts val="100"/>
              </a:spcBef>
            </a:pPr>
            <a:r>
              <a:rPr lang="es-ES" sz="1400" spc="-10" dirty="0">
                <a:solidFill>
                  <a:srgbClr val="FFFFFF"/>
                </a:solidFill>
                <a:latin typeface="Calibri"/>
                <a:cs typeface="Calibri"/>
                <a:hlinkClick r:id="rId9"/>
              </a:rPr>
              <a:t>danielv464</a:t>
            </a:r>
            <a:r>
              <a:rPr sz="1400" spc="-10" dirty="0">
                <a:solidFill>
                  <a:srgbClr val="FFFFFF"/>
                </a:solidFill>
                <a:latin typeface="Calibri"/>
                <a:cs typeface="Calibri"/>
                <a:hlinkClick r:id="rId9"/>
              </a:rPr>
              <a:t>@</a:t>
            </a:r>
            <a:r>
              <a:rPr lang="es-ES" sz="1400" spc="-10" dirty="0" err="1">
                <a:solidFill>
                  <a:srgbClr val="FFFFFF"/>
                </a:solidFill>
                <a:latin typeface="Calibri"/>
                <a:cs typeface="Calibri"/>
              </a:rPr>
              <a:t>gmail.cl</a:t>
            </a:r>
            <a:endParaRPr sz="1400" dirty="0">
              <a:latin typeface="Calibri"/>
              <a:cs typeface="Calibri"/>
            </a:endParaRPr>
          </a:p>
        </p:txBody>
      </p:sp>
      <p:sp>
        <p:nvSpPr>
          <p:cNvPr id="19" name="object 19"/>
          <p:cNvSpPr txBox="1"/>
          <p:nvPr/>
        </p:nvSpPr>
        <p:spPr>
          <a:xfrm>
            <a:off x="6893814" y="6100064"/>
            <a:ext cx="3084830" cy="443711"/>
          </a:xfrm>
          <a:prstGeom prst="rect">
            <a:avLst/>
          </a:prstGeom>
        </p:spPr>
        <p:txBody>
          <a:bodyPr vert="horz" wrap="square" lIns="0" tIns="12700" rIns="0" bIns="0" rtlCol="0">
            <a:spAutoFit/>
          </a:bodyPr>
          <a:lstStyle/>
          <a:p>
            <a:pPr marL="12700">
              <a:lnSpc>
                <a:spcPct val="100000"/>
              </a:lnSpc>
              <a:spcBef>
                <a:spcPts val="100"/>
              </a:spcBef>
            </a:pPr>
            <a:r>
              <a:rPr lang="es-CL" sz="1400" spc="-20" dirty="0">
                <a:solidFill>
                  <a:srgbClr val="FFFFFF"/>
                </a:solidFill>
                <a:latin typeface="Calibri"/>
                <a:cs typeface="Calibri"/>
              </a:rPr>
              <a:t>https://</a:t>
            </a:r>
            <a:r>
              <a:rPr lang="es-CL" sz="1400" spc="-20" dirty="0" err="1">
                <a:solidFill>
                  <a:srgbClr val="FFFFFF"/>
                </a:solidFill>
                <a:latin typeface="Calibri"/>
                <a:cs typeface="Calibri"/>
              </a:rPr>
              <a:t>www.linkedin.com</a:t>
            </a:r>
            <a:r>
              <a:rPr lang="es-CL" sz="1400" spc="-20" dirty="0">
                <a:solidFill>
                  <a:srgbClr val="FFFFFF"/>
                </a:solidFill>
                <a:latin typeface="Calibri"/>
                <a:cs typeface="Calibri"/>
              </a:rPr>
              <a:t>/in/daniel-vargas-3989a4126/</a:t>
            </a:r>
            <a:endParaRPr sz="1400" dirty="0">
              <a:latin typeface="Calibri"/>
              <a:cs typeface="Calibri"/>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D3E24E31-B75C-8B2E-8478-F8F41D51B3F5}"/>
              </a:ext>
            </a:extLst>
          </p:cNvPr>
          <p:cNvPicPr>
            <a:picLocks noChangeAspect="1"/>
          </p:cNvPicPr>
          <p:nvPr/>
        </p:nvPicPr>
        <p:blipFill>
          <a:blip r:embed="rId2"/>
          <a:stretch>
            <a:fillRect/>
          </a:stretch>
        </p:blipFill>
        <p:spPr>
          <a:xfrm>
            <a:off x="914400" y="533400"/>
            <a:ext cx="2739230" cy="5257800"/>
          </a:xfrm>
          <a:prstGeom prst="rect">
            <a:avLst/>
          </a:prstGeom>
        </p:spPr>
      </p:pic>
      <p:pic>
        <p:nvPicPr>
          <p:cNvPr id="4" name="Imagen 3">
            <a:extLst>
              <a:ext uri="{FF2B5EF4-FFF2-40B4-BE49-F238E27FC236}">
                <a16:creationId xmlns:a16="http://schemas.microsoft.com/office/drawing/2014/main" id="{58048E71-D9B7-2D6A-761F-499DEC31D6E4}"/>
              </a:ext>
            </a:extLst>
          </p:cNvPr>
          <p:cNvPicPr>
            <a:picLocks noChangeAspect="1"/>
          </p:cNvPicPr>
          <p:nvPr/>
        </p:nvPicPr>
        <p:blipFill>
          <a:blip r:embed="rId3"/>
          <a:stretch>
            <a:fillRect/>
          </a:stretch>
        </p:blipFill>
        <p:spPr>
          <a:xfrm>
            <a:off x="4800600" y="2482850"/>
            <a:ext cx="2590800" cy="1892300"/>
          </a:xfrm>
          <a:prstGeom prst="rect">
            <a:avLst/>
          </a:prstGeom>
        </p:spPr>
      </p:pic>
    </p:spTree>
    <p:extLst>
      <p:ext uri="{BB962C8B-B14F-4D97-AF65-F5344CB8AC3E}">
        <p14:creationId xmlns:p14="http://schemas.microsoft.com/office/powerpoint/2010/main" val="26006006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1771376" y="6365747"/>
            <a:ext cx="421005" cy="421005"/>
          </a:xfrm>
          <a:custGeom>
            <a:avLst/>
            <a:gdLst/>
            <a:ahLst/>
            <a:cxnLst/>
            <a:rect l="l" t="t" r="r" b="b"/>
            <a:pathLst>
              <a:path w="421004" h="421004">
                <a:moveTo>
                  <a:pt x="420624" y="0"/>
                </a:moveTo>
                <a:lnTo>
                  <a:pt x="0" y="0"/>
                </a:lnTo>
                <a:lnTo>
                  <a:pt x="0" y="420623"/>
                </a:lnTo>
                <a:lnTo>
                  <a:pt x="420624" y="420623"/>
                </a:lnTo>
                <a:lnTo>
                  <a:pt x="420624" y="0"/>
                </a:lnTo>
                <a:close/>
              </a:path>
            </a:pathLst>
          </a:custGeom>
          <a:solidFill>
            <a:srgbClr val="F1F1F1"/>
          </a:solidFill>
        </p:spPr>
        <p:txBody>
          <a:bodyPr wrap="square" lIns="0" tIns="0" rIns="0" bIns="0" rtlCol="0"/>
          <a:lstStyle/>
          <a:p>
            <a:endParaRPr/>
          </a:p>
        </p:txBody>
      </p:sp>
      <p:pic>
        <p:nvPicPr>
          <p:cNvPr id="3" name="object 3"/>
          <p:cNvPicPr/>
          <p:nvPr/>
        </p:nvPicPr>
        <p:blipFill>
          <a:blip r:embed="rId2" cstate="print"/>
          <a:stretch>
            <a:fillRect/>
          </a:stretch>
        </p:blipFill>
        <p:spPr>
          <a:xfrm>
            <a:off x="9325355" y="214905"/>
            <a:ext cx="2482559" cy="1485878"/>
          </a:xfrm>
          <a:prstGeom prst="rect">
            <a:avLst/>
          </a:prstGeom>
        </p:spPr>
      </p:pic>
      <p:sp>
        <p:nvSpPr>
          <p:cNvPr id="4" name="object 4"/>
          <p:cNvSpPr txBox="1">
            <a:spLocks noGrp="1"/>
          </p:cNvSpPr>
          <p:nvPr>
            <p:ph type="title"/>
          </p:nvPr>
        </p:nvSpPr>
        <p:spPr>
          <a:xfrm>
            <a:off x="546303" y="416128"/>
            <a:ext cx="7032625" cy="382156"/>
          </a:xfrm>
          <a:prstGeom prst="rect">
            <a:avLst/>
          </a:prstGeom>
        </p:spPr>
        <p:txBody>
          <a:bodyPr vert="horz" wrap="square" lIns="0" tIns="12700" rIns="0" bIns="0" rtlCol="0">
            <a:spAutoFit/>
          </a:bodyPr>
          <a:lstStyle/>
          <a:p>
            <a:pPr marL="12700">
              <a:lnSpc>
                <a:spcPct val="100000"/>
              </a:lnSpc>
              <a:spcBef>
                <a:spcPts val="100"/>
              </a:spcBef>
            </a:pPr>
            <a:r>
              <a:rPr lang="es-ES" spc="-140" dirty="0"/>
              <a:t>Y ahora ?</a:t>
            </a:r>
            <a:endParaRPr spc="-140" dirty="0"/>
          </a:p>
        </p:txBody>
      </p:sp>
      <p:sp>
        <p:nvSpPr>
          <p:cNvPr id="6" name="object 6"/>
          <p:cNvSpPr txBox="1"/>
          <p:nvPr/>
        </p:nvSpPr>
        <p:spPr>
          <a:xfrm>
            <a:off x="546303" y="1448561"/>
            <a:ext cx="7364730" cy="2015936"/>
          </a:xfrm>
          <a:prstGeom prst="rect">
            <a:avLst/>
          </a:prstGeom>
        </p:spPr>
        <p:txBody>
          <a:bodyPr vert="horz" wrap="square" lIns="0" tIns="12700" rIns="0" bIns="0" rtlCol="0">
            <a:spAutoFit/>
          </a:bodyPr>
          <a:lstStyle/>
          <a:p>
            <a:pPr marL="299085" indent="-286385">
              <a:lnSpc>
                <a:spcPct val="100000"/>
              </a:lnSpc>
              <a:spcBef>
                <a:spcPts val="100"/>
              </a:spcBef>
              <a:buFont typeface="Arial MT"/>
              <a:buChar char="•"/>
              <a:tabLst>
                <a:tab pos="299085" algn="l"/>
              </a:tabLst>
            </a:pPr>
            <a:r>
              <a:rPr lang="es-ES" sz="1800" dirty="0">
                <a:latin typeface="Tahoma"/>
                <a:cs typeface="Tahoma"/>
              </a:rPr>
              <a:t>!Les toca a ustedes!</a:t>
            </a:r>
          </a:p>
          <a:p>
            <a:pPr marL="299085" indent="-286385">
              <a:lnSpc>
                <a:spcPct val="100000"/>
              </a:lnSpc>
              <a:spcBef>
                <a:spcPts val="100"/>
              </a:spcBef>
              <a:buFont typeface="Arial MT"/>
              <a:buChar char="•"/>
              <a:tabLst>
                <a:tab pos="299085" algn="l"/>
              </a:tabLst>
            </a:pPr>
            <a:endParaRPr lang="es-ES" dirty="0">
              <a:latin typeface="Tahoma"/>
              <a:cs typeface="Tahoma"/>
            </a:endParaRPr>
          </a:p>
          <a:p>
            <a:pPr marL="299085" indent="-286385">
              <a:lnSpc>
                <a:spcPct val="100000"/>
              </a:lnSpc>
              <a:spcBef>
                <a:spcPts val="100"/>
              </a:spcBef>
              <a:buFont typeface="Arial MT"/>
              <a:buChar char="•"/>
              <a:tabLst>
                <a:tab pos="299085" algn="l"/>
              </a:tabLst>
            </a:pPr>
            <a:r>
              <a:rPr lang="es-ES" sz="1800" dirty="0">
                <a:latin typeface="Tahoma"/>
                <a:cs typeface="Tahoma"/>
              </a:rPr>
              <a:t>Nombre y edad.</a:t>
            </a:r>
          </a:p>
          <a:p>
            <a:pPr marL="299085" indent="-286385">
              <a:lnSpc>
                <a:spcPct val="100000"/>
              </a:lnSpc>
              <a:spcBef>
                <a:spcPts val="100"/>
              </a:spcBef>
              <a:buFont typeface="Arial MT"/>
              <a:buChar char="•"/>
              <a:tabLst>
                <a:tab pos="299085" algn="l"/>
              </a:tabLst>
            </a:pPr>
            <a:r>
              <a:rPr lang="es-ES" dirty="0">
                <a:latin typeface="Tahoma"/>
                <a:cs typeface="Tahoma"/>
              </a:rPr>
              <a:t>¿Qué estudiaste?</a:t>
            </a:r>
          </a:p>
          <a:p>
            <a:pPr marL="299085" indent="-286385">
              <a:lnSpc>
                <a:spcPct val="100000"/>
              </a:lnSpc>
              <a:spcBef>
                <a:spcPts val="100"/>
              </a:spcBef>
              <a:buFont typeface="Arial MT"/>
              <a:buChar char="•"/>
              <a:tabLst>
                <a:tab pos="299085" algn="l"/>
              </a:tabLst>
            </a:pPr>
            <a:r>
              <a:rPr lang="es-ES" dirty="0">
                <a:latin typeface="Tahoma"/>
                <a:cs typeface="Tahoma"/>
              </a:rPr>
              <a:t>¿A qué te dedicas?</a:t>
            </a:r>
          </a:p>
          <a:p>
            <a:pPr marL="299085" indent="-286385">
              <a:lnSpc>
                <a:spcPct val="100000"/>
              </a:lnSpc>
              <a:spcBef>
                <a:spcPts val="100"/>
              </a:spcBef>
              <a:buFont typeface="Arial MT"/>
              <a:buChar char="•"/>
              <a:tabLst>
                <a:tab pos="299085" algn="l"/>
              </a:tabLst>
            </a:pPr>
            <a:r>
              <a:rPr lang="es-ES" dirty="0">
                <a:latin typeface="Tahoma"/>
                <a:cs typeface="Tahoma"/>
              </a:rPr>
              <a:t>¿Cómo esperas que impacte este módulo de ciencia de datos en este diplomado y en tu carrera? </a:t>
            </a:r>
          </a:p>
        </p:txBody>
      </p:sp>
      <p:sp>
        <p:nvSpPr>
          <p:cNvPr id="9" name="object 9"/>
          <p:cNvSpPr txBox="1">
            <a:spLocks noGrp="1"/>
          </p:cNvSpPr>
          <p:nvPr>
            <p:ph type="sldNum" sz="quarter" idx="7"/>
          </p:nvPr>
        </p:nvSpPr>
        <p:spPr>
          <a:prstGeom prst="rect">
            <a:avLst/>
          </a:prstGeom>
        </p:spPr>
        <p:txBody>
          <a:bodyPr vert="horz" wrap="square" lIns="0" tIns="12700" rIns="0" bIns="0" rtlCol="0">
            <a:spAutoFit/>
          </a:bodyPr>
          <a:lstStyle/>
          <a:p>
            <a:pPr marL="80645">
              <a:lnSpc>
                <a:spcPct val="100000"/>
              </a:lnSpc>
              <a:spcBef>
                <a:spcPts val="100"/>
              </a:spcBef>
            </a:pPr>
            <a:fld id="{81D60167-4931-47E6-BA6A-407CBD079E47}" type="slidenum">
              <a:rPr spc="-50" dirty="0"/>
              <a:t>4</a:t>
            </a:fld>
            <a:endParaRPr spc="-50" dirty="0"/>
          </a:p>
        </p:txBody>
      </p:sp>
    </p:spTree>
    <p:extLst>
      <p:ext uri="{BB962C8B-B14F-4D97-AF65-F5344CB8AC3E}">
        <p14:creationId xmlns:p14="http://schemas.microsoft.com/office/powerpoint/2010/main" val="21126384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1771376" y="6365747"/>
            <a:ext cx="421005" cy="421005"/>
          </a:xfrm>
          <a:custGeom>
            <a:avLst/>
            <a:gdLst/>
            <a:ahLst/>
            <a:cxnLst/>
            <a:rect l="l" t="t" r="r" b="b"/>
            <a:pathLst>
              <a:path w="421004" h="421004">
                <a:moveTo>
                  <a:pt x="420624" y="0"/>
                </a:moveTo>
                <a:lnTo>
                  <a:pt x="0" y="0"/>
                </a:lnTo>
                <a:lnTo>
                  <a:pt x="0" y="420623"/>
                </a:lnTo>
                <a:lnTo>
                  <a:pt x="420624" y="420623"/>
                </a:lnTo>
                <a:lnTo>
                  <a:pt x="420624" y="0"/>
                </a:lnTo>
                <a:close/>
              </a:path>
            </a:pathLst>
          </a:custGeom>
          <a:solidFill>
            <a:srgbClr val="F1F1F1"/>
          </a:solidFill>
        </p:spPr>
        <p:txBody>
          <a:bodyPr wrap="square" lIns="0" tIns="0" rIns="0" bIns="0" rtlCol="0"/>
          <a:lstStyle/>
          <a:p>
            <a:endParaRPr/>
          </a:p>
        </p:txBody>
      </p:sp>
      <p:pic>
        <p:nvPicPr>
          <p:cNvPr id="3" name="object 3"/>
          <p:cNvPicPr/>
          <p:nvPr/>
        </p:nvPicPr>
        <p:blipFill>
          <a:blip r:embed="rId2" cstate="print"/>
          <a:stretch>
            <a:fillRect/>
          </a:stretch>
        </p:blipFill>
        <p:spPr>
          <a:xfrm>
            <a:off x="9325355" y="214905"/>
            <a:ext cx="2482559" cy="1485878"/>
          </a:xfrm>
          <a:prstGeom prst="rect">
            <a:avLst/>
          </a:prstGeom>
        </p:spPr>
      </p:pic>
      <p:sp>
        <p:nvSpPr>
          <p:cNvPr id="4" name="object 4"/>
          <p:cNvSpPr txBox="1">
            <a:spLocks noGrp="1"/>
          </p:cNvSpPr>
          <p:nvPr>
            <p:ph type="title"/>
          </p:nvPr>
        </p:nvSpPr>
        <p:spPr>
          <a:xfrm>
            <a:off x="546303" y="416128"/>
            <a:ext cx="7032625" cy="382156"/>
          </a:xfrm>
          <a:prstGeom prst="rect">
            <a:avLst/>
          </a:prstGeom>
        </p:spPr>
        <p:txBody>
          <a:bodyPr vert="horz" wrap="square" lIns="0" tIns="12700" rIns="0" bIns="0" rtlCol="0">
            <a:spAutoFit/>
          </a:bodyPr>
          <a:lstStyle/>
          <a:p>
            <a:pPr marL="12700">
              <a:lnSpc>
                <a:spcPct val="100000"/>
              </a:lnSpc>
              <a:spcBef>
                <a:spcPts val="100"/>
              </a:spcBef>
            </a:pPr>
            <a:r>
              <a:rPr lang="es-ES" spc="-140" dirty="0"/>
              <a:t>Administrativos</a:t>
            </a:r>
            <a:endParaRPr spc="-140" dirty="0"/>
          </a:p>
        </p:txBody>
      </p:sp>
      <p:sp>
        <p:nvSpPr>
          <p:cNvPr id="6" name="object 6"/>
          <p:cNvSpPr txBox="1"/>
          <p:nvPr/>
        </p:nvSpPr>
        <p:spPr>
          <a:xfrm>
            <a:off x="546303" y="1448561"/>
            <a:ext cx="7364730" cy="3677930"/>
          </a:xfrm>
          <a:prstGeom prst="rect">
            <a:avLst/>
          </a:prstGeom>
        </p:spPr>
        <p:txBody>
          <a:bodyPr vert="horz" wrap="square" lIns="0" tIns="12700" rIns="0" bIns="0" rtlCol="0">
            <a:spAutoFit/>
          </a:bodyPr>
          <a:lstStyle/>
          <a:p>
            <a:pPr marL="299085" indent="-286385">
              <a:lnSpc>
                <a:spcPct val="100000"/>
              </a:lnSpc>
              <a:spcBef>
                <a:spcPts val="100"/>
              </a:spcBef>
              <a:buFont typeface="Arial MT"/>
              <a:buChar char="•"/>
              <a:tabLst>
                <a:tab pos="299085" algn="l"/>
              </a:tabLst>
            </a:pPr>
            <a:r>
              <a:rPr lang="es-ES" sz="1800" dirty="0">
                <a:latin typeface="Tahoma"/>
                <a:cs typeface="Tahoma"/>
              </a:rPr>
              <a:t>Las clases se dividen en 2 partes:</a:t>
            </a:r>
            <a:br>
              <a:rPr lang="es-ES" sz="1800" dirty="0">
                <a:latin typeface="Tahoma"/>
                <a:cs typeface="Tahoma"/>
              </a:rPr>
            </a:br>
            <a:br>
              <a:rPr lang="es-ES" sz="1800" dirty="0">
                <a:latin typeface="Tahoma"/>
                <a:cs typeface="Tahoma"/>
              </a:rPr>
            </a:br>
            <a:r>
              <a:rPr lang="es-ES" sz="1800" dirty="0">
                <a:latin typeface="Tahoma"/>
                <a:cs typeface="Tahoma"/>
              </a:rPr>
              <a:t>1. </a:t>
            </a:r>
            <a:r>
              <a:rPr lang="es-ES" sz="1800" u="sng" dirty="0">
                <a:latin typeface="Tahoma"/>
                <a:cs typeface="Tahoma"/>
              </a:rPr>
              <a:t>Parte teórica</a:t>
            </a:r>
            <a:r>
              <a:rPr lang="es-ES" sz="1800" dirty="0">
                <a:latin typeface="Tahoma"/>
                <a:cs typeface="Tahoma"/>
              </a:rPr>
              <a:t>: Clases expositivas, discusiones, debates.</a:t>
            </a:r>
            <a:br>
              <a:rPr lang="es-ES" sz="1800" dirty="0">
                <a:latin typeface="Tahoma"/>
                <a:cs typeface="Tahoma"/>
              </a:rPr>
            </a:br>
            <a:r>
              <a:rPr lang="es-ES" sz="1800" dirty="0">
                <a:latin typeface="Tahoma"/>
                <a:cs typeface="Tahoma"/>
              </a:rPr>
              <a:t>2. </a:t>
            </a:r>
            <a:r>
              <a:rPr lang="es-ES" u="sng" dirty="0">
                <a:latin typeface="Tahoma"/>
                <a:cs typeface="Tahoma"/>
              </a:rPr>
              <a:t>Parte práctica</a:t>
            </a:r>
            <a:r>
              <a:rPr lang="es-ES" dirty="0">
                <a:latin typeface="Tahoma"/>
                <a:cs typeface="Tahoma"/>
              </a:rPr>
              <a:t>: Grupales, individuales o en conjunto.</a:t>
            </a:r>
            <a:br>
              <a:rPr lang="es-ES" dirty="0">
                <a:latin typeface="Tahoma"/>
                <a:cs typeface="Tahoma"/>
              </a:rPr>
            </a:br>
            <a:endParaRPr lang="es-ES" dirty="0">
              <a:latin typeface="Tahoma"/>
              <a:cs typeface="Tahoma"/>
            </a:endParaRPr>
          </a:p>
          <a:p>
            <a:pPr marL="299085" indent="-286385">
              <a:lnSpc>
                <a:spcPct val="100000"/>
              </a:lnSpc>
              <a:spcBef>
                <a:spcPts val="100"/>
              </a:spcBef>
              <a:buFont typeface="Arial MT"/>
              <a:buChar char="•"/>
              <a:tabLst>
                <a:tab pos="299085" algn="l"/>
              </a:tabLst>
            </a:pPr>
            <a:r>
              <a:rPr lang="es-ES" sz="1800" dirty="0">
                <a:latin typeface="Tahoma"/>
                <a:cs typeface="Tahoma"/>
              </a:rPr>
              <a:t>Break a las 20:30.</a:t>
            </a:r>
          </a:p>
          <a:p>
            <a:pPr marL="299085" indent="-286385">
              <a:lnSpc>
                <a:spcPct val="100000"/>
              </a:lnSpc>
              <a:spcBef>
                <a:spcPts val="100"/>
              </a:spcBef>
              <a:buFont typeface="Arial MT"/>
              <a:buChar char="•"/>
              <a:tabLst>
                <a:tab pos="299085" algn="l"/>
              </a:tabLst>
            </a:pPr>
            <a:endParaRPr lang="es-ES" dirty="0">
              <a:latin typeface="Tahoma"/>
              <a:cs typeface="Tahoma"/>
            </a:endParaRPr>
          </a:p>
          <a:p>
            <a:pPr marL="299085" indent="-286385">
              <a:lnSpc>
                <a:spcPct val="100000"/>
              </a:lnSpc>
              <a:spcBef>
                <a:spcPts val="100"/>
              </a:spcBef>
              <a:buFont typeface="Arial MT"/>
              <a:buChar char="•"/>
              <a:tabLst>
                <a:tab pos="299085" algn="l"/>
              </a:tabLst>
            </a:pPr>
            <a:r>
              <a:rPr lang="es-ES" dirty="0">
                <a:latin typeface="Tahoma"/>
                <a:cs typeface="Tahoma"/>
              </a:rPr>
              <a:t>Tendremos </a:t>
            </a:r>
            <a:r>
              <a:rPr lang="es-ES" b="1" dirty="0">
                <a:latin typeface="Tahoma"/>
                <a:cs typeface="Tahoma"/>
              </a:rPr>
              <a:t>una</a:t>
            </a:r>
            <a:r>
              <a:rPr lang="es-ES" dirty="0">
                <a:latin typeface="Tahoma"/>
                <a:cs typeface="Tahoma"/>
              </a:rPr>
              <a:t> evaluación.</a:t>
            </a:r>
            <a:br>
              <a:rPr lang="es-ES" dirty="0">
                <a:latin typeface="Tahoma"/>
                <a:cs typeface="Tahoma"/>
              </a:rPr>
            </a:br>
            <a:r>
              <a:rPr lang="es-ES" dirty="0">
                <a:latin typeface="Tahoma"/>
                <a:cs typeface="Tahoma"/>
              </a:rPr>
              <a:t>- Equivale al 100% de la nota.</a:t>
            </a:r>
            <a:br>
              <a:rPr lang="es-ES" dirty="0">
                <a:latin typeface="Tahoma"/>
                <a:cs typeface="Tahoma"/>
              </a:rPr>
            </a:br>
            <a:r>
              <a:rPr lang="es-ES" dirty="0">
                <a:latin typeface="Tahoma"/>
                <a:cs typeface="Tahoma"/>
              </a:rPr>
              <a:t>- Es un caso aplicado a una industria.</a:t>
            </a:r>
            <a:br>
              <a:rPr lang="es-ES" dirty="0">
                <a:latin typeface="Tahoma"/>
                <a:cs typeface="Tahoma"/>
              </a:rPr>
            </a:br>
            <a:r>
              <a:rPr lang="es-ES" dirty="0">
                <a:latin typeface="Tahoma"/>
                <a:cs typeface="Tahoma"/>
              </a:rPr>
              <a:t>- Las instrucciones serán dadas en la clase 3.</a:t>
            </a:r>
          </a:p>
          <a:p>
            <a:pPr marL="299085" indent="-286385">
              <a:lnSpc>
                <a:spcPct val="100000"/>
              </a:lnSpc>
              <a:spcBef>
                <a:spcPts val="100"/>
              </a:spcBef>
              <a:buFont typeface="Arial MT"/>
              <a:buChar char="•"/>
              <a:tabLst>
                <a:tab pos="299085" algn="l"/>
              </a:tabLst>
            </a:pPr>
            <a:endParaRPr lang="es-ES" dirty="0">
              <a:latin typeface="Tahoma"/>
              <a:cs typeface="Tahoma"/>
            </a:endParaRPr>
          </a:p>
          <a:p>
            <a:pPr marL="299085" indent="-286385">
              <a:lnSpc>
                <a:spcPct val="100000"/>
              </a:lnSpc>
              <a:spcBef>
                <a:spcPts val="100"/>
              </a:spcBef>
              <a:buFont typeface="Arial MT"/>
              <a:buChar char="•"/>
              <a:tabLst>
                <a:tab pos="299085" algn="l"/>
              </a:tabLst>
            </a:pPr>
            <a:endParaRPr lang="es-ES" dirty="0">
              <a:latin typeface="Tahoma"/>
              <a:cs typeface="Tahoma"/>
            </a:endParaRPr>
          </a:p>
        </p:txBody>
      </p:sp>
      <p:sp>
        <p:nvSpPr>
          <p:cNvPr id="9" name="object 9"/>
          <p:cNvSpPr txBox="1">
            <a:spLocks noGrp="1"/>
          </p:cNvSpPr>
          <p:nvPr>
            <p:ph type="sldNum" sz="quarter" idx="7"/>
          </p:nvPr>
        </p:nvSpPr>
        <p:spPr>
          <a:prstGeom prst="rect">
            <a:avLst/>
          </a:prstGeom>
        </p:spPr>
        <p:txBody>
          <a:bodyPr vert="horz" wrap="square" lIns="0" tIns="12700" rIns="0" bIns="0" rtlCol="0">
            <a:spAutoFit/>
          </a:bodyPr>
          <a:lstStyle/>
          <a:p>
            <a:pPr marL="80645">
              <a:lnSpc>
                <a:spcPct val="100000"/>
              </a:lnSpc>
              <a:spcBef>
                <a:spcPts val="100"/>
              </a:spcBef>
            </a:pPr>
            <a:fld id="{81D60167-4931-47E6-BA6A-407CBD079E47}" type="slidenum">
              <a:rPr spc="-50" dirty="0"/>
              <a:t>5</a:t>
            </a:fld>
            <a:endParaRPr spc="-50" dirty="0"/>
          </a:p>
        </p:txBody>
      </p:sp>
    </p:spTree>
    <p:extLst>
      <p:ext uri="{BB962C8B-B14F-4D97-AF65-F5344CB8AC3E}">
        <p14:creationId xmlns:p14="http://schemas.microsoft.com/office/powerpoint/2010/main" val="8725141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1771376" y="6365747"/>
            <a:ext cx="421005" cy="421005"/>
          </a:xfrm>
          <a:custGeom>
            <a:avLst/>
            <a:gdLst/>
            <a:ahLst/>
            <a:cxnLst/>
            <a:rect l="l" t="t" r="r" b="b"/>
            <a:pathLst>
              <a:path w="421004" h="421004">
                <a:moveTo>
                  <a:pt x="420624" y="0"/>
                </a:moveTo>
                <a:lnTo>
                  <a:pt x="0" y="0"/>
                </a:lnTo>
                <a:lnTo>
                  <a:pt x="0" y="420623"/>
                </a:lnTo>
                <a:lnTo>
                  <a:pt x="420624" y="420623"/>
                </a:lnTo>
                <a:lnTo>
                  <a:pt x="420624" y="0"/>
                </a:lnTo>
                <a:close/>
              </a:path>
            </a:pathLst>
          </a:custGeom>
          <a:solidFill>
            <a:srgbClr val="F1F1F1"/>
          </a:solidFill>
        </p:spPr>
        <p:txBody>
          <a:bodyPr wrap="square" lIns="0" tIns="0" rIns="0" bIns="0" rtlCol="0"/>
          <a:lstStyle/>
          <a:p>
            <a:endParaRPr/>
          </a:p>
        </p:txBody>
      </p:sp>
      <p:pic>
        <p:nvPicPr>
          <p:cNvPr id="3" name="object 3"/>
          <p:cNvPicPr/>
          <p:nvPr/>
        </p:nvPicPr>
        <p:blipFill>
          <a:blip r:embed="rId2" cstate="print"/>
          <a:stretch>
            <a:fillRect/>
          </a:stretch>
        </p:blipFill>
        <p:spPr>
          <a:xfrm>
            <a:off x="9325355" y="214905"/>
            <a:ext cx="2482559" cy="1485878"/>
          </a:xfrm>
          <a:prstGeom prst="rect">
            <a:avLst/>
          </a:prstGeom>
        </p:spPr>
      </p:pic>
      <p:sp>
        <p:nvSpPr>
          <p:cNvPr id="4" name="object 4"/>
          <p:cNvSpPr txBox="1">
            <a:spLocks noGrp="1"/>
          </p:cNvSpPr>
          <p:nvPr>
            <p:ph type="title"/>
          </p:nvPr>
        </p:nvSpPr>
        <p:spPr>
          <a:xfrm>
            <a:off x="546303" y="416128"/>
            <a:ext cx="7032625" cy="382156"/>
          </a:xfrm>
          <a:prstGeom prst="rect">
            <a:avLst/>
          </a:prstGeom>
        </p:spPr>
        <p:txBody>
          <a:bodyPr vert="horz" wrap="square" lIns="0" tIns="12700" rIns="0" bIns="0" rtlCol="0">
            <a:spAutoFit/>
          </a:bodyPr>
          <a:lstStyle/>
          <a:p>
            <a:pPr marL="12700">
              <a:lnSpc>
                <a:spcPct val="100000"/>
              </a:lnSpc>
              <a:spcBef>
                <a:spcPts val="100"/>
              </a:spcBef>
            </a:pPr>
            <a:r>
              <a:rPr lang="es-ES" spc="-140" dirty="0"/>
              <a:t>Objetivos del curso</a:t>
            </a:r>
            <a:endParaRPr spc="-140" dirty="0"/>
          </a:p>
        </p:txBody>
      </p:sp>
      <p:sp>
        <p:nvSpPr>
          <p:cNvPr id="6" name="object 6"/>
          <p:cNvSpPr txBox="1"/>
          <p:nvPr/>
        </p:nvSpPr>
        <p:spPr>
          <a:xfrm>
            <a:off x="546302" y="1448561"/>
            <a:ext cx="8673897" cy="2885405"/>
          </a:xfrm>
          <a:prstGeom prst="rect">
            <a:avLst/>
          </a:prstGeom>
        </p:spPr>
        <p:txBody>
          <a:bodyPr vert="horz" wrap="square" lIns="0" tIns="12700" rIns="0" bIns="0" rtlCol="0">
            <a:spAutoFit/>
          </a:bodyPr>
          <a:lstStyle/>
          <a:p>
            <a:pPr marL="299085" indent="-286385">
              <a:lnSpc>
                <a:spcPct val="100000"/>
              </a:lnSpc>
              <a:spcBef>
                <a:spcPts val="100"/>
              </a:spcBef>
              <a:buFont typeface="Arial MT"/>
              <a:buChar char="•"/>
              <a:tabLst>
                <a:tab pos="299085" algn="l"/>
              </a:tabLst>
            </a:pPr>
            <a:r>
              <a:rPr lang="es-ES" dirty="0">
                <a:latin typeface="Tahoma"/>
                <a:cs typeface="Tahoma"/>
              </a:rPr>
              <a:t>Entender qué es Data </a:t>
            </a:r>
            <a:r>
              <a:rPr lang="es-ES" dirty="0" err="1">
                <a:latin typeface="Tahoma"/>
                <a:cs typeface="Tahoma"/>
              </a:rPr>
              <a:t>Science</a:t>
            </a:r>
            <a:r>
              <a:rPr lang="es-ES" dirty="0">
                <a:latin typeface="Tahoma"/>
                <a:cs typeface="Tahoma"/>
              </a:rPr>
              <a:t> y qué no es Data </a:t>
            </a:r>
            <a:r>
              <a:rPr lang="es-ES" dirty="0" err="1">
                <a:latin typeface="Tahoma"/>
                <a:cs typeface="Tahoma"/>
              </a:rPr>
              <a:t>Science</a:t>
            </a:r>
            <a:r>
              <a:rPr lang="es-ES" dirty="0">
                <a:latin typeface="Tahoma"/>
                <a:cs typeface="Tahoma"/>
              </a:rPr>
              <a:t>.</a:t>
            </a:r>
          </a:p>
          <a:p>
            <a:pPr marL="299085" indent="-286385">
              <a:lnSpc>
                <a:spcPct val="100000"/>
              </a:lnSpc>
              <a:spcBef>
                <a:spcPts val="100"/>
              </a:spcBef>
              <a:buFont typeface="Arial MT"/>
              <a:buChar char="•"/>
              <a:tabLst>
                <a:tab pos="299085" algn="l"/>
              </a:tabLst>
            </a:pPr>
            <a:endParaRPr lang="es-ES" dirty="0">
              <a:latin typeface="Tahoma"/>
              <a:cs typeface="Tahoma"/>
            </a:endParaRPr>
          </a:p>
          <a:p>
            <a:pPr marL="299085" indent="-286385">
              <a:lnSpc>
                <a:spcPct val="100000"/>
              </a:lnSpc>
              <a:spcBef>
                <a:spcPts val="100"/>
              </a:spcBef>
              <a:buFont typeface="Arial MT"/>
              <a:buChar char="•"/>
              <a:tabLst>
                <a:tab pos="299085" algn="l"/>
              </a:tabLst>
            </a:pPr>
            <a:r>
              <a:rPr lang="es-ES" dirty="0">
                <a:latin typeface="Tahoma"/>
                <a:cs typeface="Tahoma"/>
              </a:rPr>
              <a:t>Lograr comprender los </a:t>
            </a:r>
            <a:r>
              <a:rPr lang="es-ES" dirty="0" err="1">
                <a:latin typeface="Tahoma"/>
                <a:cs typeface="Tahoma"/>
              </a:rPr>
              <a:t>skills</a:t>
            </a:r>
            <a:r>
              <a:rPr lang="es-ES" dirty="0">
                <a:latin typeface="Tahoma"/>
                <a:cs typeface="Tahoma"/>
              </a:rPr>
              <a:t>, roles, habilidades de los equipos de Analítica Avanzada.</a:t>
            </a:r>
          </a:p>
          <a:p>
            <a:pPr marL="299085" indent="-286385">
              <a:lnSpc>
                <a:spcPct val="100000"/>
              </a:lnSpc>
              <a:spcBef>
                <a:spcPts val="100"/>
              </a:spcBef>
              <a:buFont typeface="Arial MT"/>
              <a:buChar char="•"/>
              <a:tabLst>
                <a:tab pos="299085" algn="l"/>
              </a:tabLst>
            </a:pPr>
            <a:endParaRPr lang="es-ES" dirty="0">
              <a:latin typeface="Tahoma"/>
              <a:cs typeface="Tahoma"/>
            </a:endParaRPr>
          </a:p>
          <a:p>
            <a:pPr marL="299085" indent="-286385">
              <a:lnSpc>
                <a:spcPct val="100000"/>
              </a:lnSpc>
              <a:spcBef>
                <a:spcPts val="100"/>
              </a:spcBef>
              <a:buFont typeface="Arial MT"/>
              <a:buChar char="•"/>
              <a:tabLst>
                <a:tab pos="299085" algn="l"/>
              </a:tabLst>
            </a:pPr>
            <a:r>
              <a:rPr lang="es-ES" dirty="0">
                <a:latin typeface="Tahoma"/>
                <a:cs typeface="Tahoma"/>
              </a:rPr>
              <a:t>Identificar los desafíos de las áreas de analítica.</a:t>
            </a:r>
          </a:p>
          <a:p>
            <a:pPr marL="299085" indent="-286385">
              <a:lnSpc>
                <a:spcPct val="100000"/>
              </a:lnSpc>
              <a:spcBef>
                <a:spcPts val="100"/>
              </a:spcBef>
              <a:buFont typeface="Arial MT"/>
              <a:buChar char="•"/>
              <a:tabLst>
                <a:tab pos="299085" algn="l"/>
              </a:tabLst>
            </a:pPr>
            <a:endParaRPr lang="es-ES" dirty="0">
              <a:latin typeface="Tahoma"/>
              <a:cs typeface="Tahoma"/>
            </a:endParaRPr>
          </a:p>
          <a:p>
            <a:pPr marL="299085" indent="-286385">
              <a:lnSpc>
                <a:spcPct val="100000"/>
              </a:lnSpc>
              <a:spcBef>
                <a:spcPts val="100"/>
              </a:spcBef>
              <a:buFont typeface="Arial MT"/>
              <a:buChar char="•"/>
              <a:tabLst>
                <a:tab pos="299085" algn="l"/>
              </a:tabLst>
            </a:pPr>
            <a:r>
              <a:rPr lang="es-ES" dirty="0">
                <a:latin typeface="Tahoma"/>
                <a:cs typeface="Tahoma"/>
              </a:rPr>
              <a:t>Enunciar las etapas de un proyecto o desarrollo de Machine </a:t>
            </a:r>
            <a:r>
              <a:rPr lang="es-ES" dirty="0" err="1">
                <a:latin typeface="Tahoma"/>
                <a:cs typeface="Tahoma"/>
              </a:rPr>
              <a:t>Learning</a:t>
            </a:r>
            <a:r>
              <a:rPr lang="es-ES" dirty="0">
                <a:latin typeface="Tahoma"/>
                <a:cs typeface="Tahoma"/>
              </a:rPr>
              <a:t>.</a:t>
            </a:r>
          </a:p>
          <a:p>
            <a:pPr marL="299085" indent="-286385">
              <a:lnSpc>
                <a:spcPct val="100000"/>
              </a:lnSpc>
              <a:spcBef>
                <a:spcPts val="100"/>
              </a:spcBef>
              <a:buFont typeface="Arial MT"/>
              <a:buChar char="•"/>
              <a:tabLst>
                <a:tab pos="299085" algn="l"/>
              </a:tabLst>
            </a:pPr>
            <a:endParaRPr lang="es-ES" dirty="0">
              <a:latin typeface="Tahoma"/>
              <a:cs typeface="Tahoma"/>
            </a:endParaRPr>
          </a:p>
          <a:p>
            <a:pPr marL="299085" indent="-286385">
              <a:lnSpc>
                <a:spcPct val="100000"/>
              </a:lnSpc>
              <a:spcBef>
                <a:spcPts val="100"/>
              </a:spcBef>
              <a:buFont typeface="Arial MT"/>
              <a:buChar char="•"/>
              <a:tabLst>
                <a:tab pos="299085" algn="l"/>
              </a:tabLst>
            </a:pPr>
            <a:r>
              <a:rPr lang="es-ES" dirty="0">
                <a:latin typeface="Tahoma"/>
                <a:cs typeface="Tahoma"/>
              </a:rPr>
              <a:t>Comprender las diferencias de los equipos de Data </a:t>
            </a:r>
            <a:r>
              <a:rPr lang="es-ES" dirty="0" err="1">
                <a:latin typeface="Tahoma"/>
                <a:cs typeface="Tahoma"/>
              </a:rPr>
              <a:t>Science</a:t>
            </a:r>
            <a:r>
              <a:rPr lang="es-ES" dirty="0">
                <a:latin typeface="Tahoma"/>
                <a:cs typeface="Tahoma"/>
              </a:rPr>
              <a:t> versus otro equipos.</a:t>
            </a:r>
          </a:p>
        </p:txBody>
      </p:sp>
      <p:sp>
        <p:nvSpPr>
          <p:cNvPr id="9" name="object 9"/>
          <p:cNvSpPr txBox="1">
            <a:spLocks noGrp="1"/>
          </p:cNvSpPr>
          <p:nvPr>
            <p:ph type="sldNum" sz="quarter" idx="7"/>
          </p:nvPr>
        </p:nvSpPr>
        <p:spPr>
          <a:prstGeom prst="rect">
            <a:avLst/>
          </a:prstGeom>
        </p:spPr>
        <p:txBody>
          <a:bodyPr vert="horz" wrap="square" lIns="0" tIns="12700" rIns="0" bIns="0" rtlCol="0">
            <a:spAutoFit/>
          </a:bodyPr>
          <a:lstStyle/>
          <a:p>
            <a:pPr marL="80645">
              <a:lnSpc>
                <a:spcPct val="100000"/>
              </a:lnSpc>
              <a:spcBef>
                <a:spcPts val="100"/>
              </a:spcBef>
            </a:pPr>
            <a:fld id="{81D60167-4931-47E6-BA6A-407CBD079E47}" type="slidenum">
              <a:rPr spc="-50" dirty="0"/>
              <a:t>6</a:t>
            </a:fld>
            <a:endParaRPr spc="-50" dirty="0"/>
          </a:p>
        </p:txBody>
      </p:sp>
    </p:spTree>
    <p:extLst>
      <p:ext uri="{BB962C8B-B14F-4D97-AF65-F5344CB8AC3E}">
        <p14:creationId xmlns:p14="http://schemas.microsoft.com/office/powerpoint/2010/main" val="42530569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12192000" cy="6858000"/>
            <a:chOff x="0" y="0"/>
            <a:chExt cx="12192000" cy="6858000"/>
          </a:xfrm>
        </p:grpSpPr>
        <p:pic>
          <p:nvPicPr>
            <p:cNvPr id="3" name="object 3"/>
            <p:cNvPicPr/>
            <p:nvPr/>
          </p:nvPicPr>
          <p:blipFill>
            <a:blip r:embed="rId2" cstate="print"/>
            <a:stretch>
              <a:fillRect/>
            </a:stretch>
          </p:blipFill>
          <p:spPr>
            <a:xfrm>
              <a:off x="431291" y="0"/>
              <a:ext cx="5472684" cy="6858000"/>
            </a:xfrm>
            <a:prstGeom prst="rect">
              <a:avLst/>
            </a:prstGeom>
          </p:spPr>
        </p:pic>
        <p:pic>
          <p:nvPicPr>
            <p:cNvPr id="4" name="object 4"/>
            <p:cNvPicPr/>
            <p:nvPr/>
          </p:nvPicPr>
          <p:blipFill>
            <a:blip r:embed="rId3" cstate="print"/>
            <a:stretch>
              <a:fillRect/>
            </a:stretch>
          </p:blipFill>
          <p:spPr>
            <a:xfrm>
              <a:off x="431291" y="0"/>
              <a:ext cx="5472684" cy="4399788"/>
            </a:xfrm>
            <a:prstGeom prst="rect">
              <a:avLst/>
            </a:prstGeom>
          </p:spPr>
        </p:pic>
      </p:grpSp>
      <p:sp>
        <p:nvSpPr>
          <p:cNvPr id="5" name="object 5"/>
          <p:cNvSpPr txBox="1"/>
          <p:nvPr/>
        </p:nvSpPr>
        <p:spPr>
          <a:xfrm>
            <a:off x="668223" y="4735448"/>
            <a:ext cx="1805305" cy="574040"/>
          </a:xfrm>
          <a:prstGeom prst="rect">
            <a:avLst/>
          </a:prstGeom>
        </p:spPr>
        <p:txBody>
          <a:bodyPr vert="horz" wrap="square" lIns="0" tIns="12700" rIns="0" bIns="0" rtlCol="0">
            <a:spAutoFit/>
          </a:bodyPr>
          <a:lstStyle/>
          <a:p>
            <a:pPr marL="12700">
              <a:lnSpc>
                <a:spcPct val="100000"/>
              </a:lnSpc>
              <a:spcBef>
                <a:spcPts val="100"/>
              </a:spcBef>
            </a:pPr>
            <a:r>
              <a:rPr sz="3600" spc="-130" dirty="0">
                <a:solidFill>
                  <a:srgbClr val="FFFFFF"/>
                </a:solidFill>
                <a:latin typeface="Arial Black"/>
                <a:cs typeface="Arial Black"/>
              </a:rPr>
              <a:t>Agenda</a:t>
            </a:r>
            <a:endParaRPr sz="3600">
              <a:latin typeface="Arial Black"/>
              <a:cs typeface="Arial Black"/>
            </a:endParaRPr>
          </a:p>
        </p:txBody>
      </p:sp>
      <p:pic>
        <p:nvPicPr>
          <p:cNvPr id="7" name="object 7"/>
          <p:cNvPicPr/>
          <p:nvPr/>
        </p:nvPicPr>
        <p:blipFill>
          <a:blip r:embed="rId4" cstate="print"/>
          <a:stretch>
            <a:fillRect/>
          </a:stretch>
        </p:blipFill>
        <p:spPr>
          <a:xfrm>
            <a:off x="681227" y="5487923"/>
            <a:ext cx="4974590" cy="6095"/>
          </a:xfrm>
          <a:prstGeom prst="rect">
            <a:avLst/>
          </a:prstGeom>
        </p:spPr>
      </p:pic>
      <p:sp>
        <p:nvSpPr>
          <p:cNvPr id="10" name="object 10"/>
          <p:cNvSpPr txBox="1"/>
          <p:nvPr/>
        </p:nvSpPr>
        <p:spPr>
          <a:xfrm>
            <a:off x="668223" y="5644997"/>
            <a:ext cx="1040765" cy="299720"/>
          </a:xfrm>
          <a:prstGeom prst="rect">
            <a:avLst/>
          </a:prstGeom>
        </p:spPr>
        <p:txBody>
          <a:bodyPr vert="horz" wrap="square" lIns="0" tIns="12700" rIns="0" bIns="0" rtlCol="0">
            <a:spAutoFit/>
          </a:bodyPr>
          <a:lstStyle/>
          <a:p>
            <a:pPr marL="12700">
              <a:lnSpc>
                <a:spcPct val="100000"/>
              </a:lnSpc>
              <a:spcBef>
                <a:spcPts val="100"/>
              </a:spcBef>
            </a:pPr>
            <a:r>
              <a:rPr sz="1800" dirty="0" err="1">
                <a:solidFill>
                  <a:srgbClr val="FFFFFF"/>
                </a:solidFill>
                <a:latin typeface="Tahoma"/>
                <a:cs typeface="Tahoma"/>
              </a:rPr>
              <a:t>Sesión</a:t>
            </a:r>
            <a:r>
              <a:rPr sz="1800" spc="-20" dirty="0">
                <a:solidFill>
                  <a:srgbClr val="FFFFFF"/>
                </a:solidFill>
                <a:latin typeface="Tahoma"/>
                <a:cs typeface="Tahoma"/>
              </a:rPr>
              <a:t> </a:t>
            </a:r>
            <a:r>
              <a:rPr sz="1800" spc="-25" dirty="0">
                <a:solidFill>
                  <a:srgbClr val="FFFFFF"/>
                </a:solidFill>
                <a:latin typeface="Tahoma"/>
                <a:cs typeface="Tahoma"/>
              </a:rPr>
              <a:t>1</a:t>
            </a:r>
            <a:endParaRPr sz="1800" dirty="0">
              <a:latin typeface="Tahoma"/>
              <a:cs typeface="Tahoma"/>
            </a:endParaRPr>
          </a:p>
        </p:txBody>
      </p:sp>
      <p:sp>
        <p:nvSpPr>
          <p:cNvPr id="11" name="object 11"/>
          <p:cNvSpPr txBox="1"/>
          <p:nvPr/>
        </p:nvSpPr>
        <p:spPr>
          <a:xfrm>
            <a:off x="8191500" y="122152"/>
            <a:ext cx="2438400" cy="505267"/>
          </a:xfrm>
          <a:prstGeom prst="rect">
            <a:avLst/>
          </a:prstGeom>
        </p:spPr>
        <p:txBody>
          <a:bodyPr vert="horz" wrap="square" lIns="0" tIns="12700" rIns="0" bIns="0" rtlCol="0">
            <a:spAutoFit/>
          </a:bodyPr>
          <a:lstStyle/>
          <a:p>
            <a:pPr marL="12700" algn="ctr">
              <a:lnSpc>
                <a:spcPct val="100000"/>
              </a:lnSpc>
              <a:spcBef>
                <a:spcPts val="100"/>
              </a:spcBef>
            </a:pPr>
            <a:r>
              <a:rPr lang="es-ES" sz="1600" b="1" dirty="0">
                <a:solidFill>
                  <a:srgbClr val="404040"/>
                </a:solidFill>
                <a:latin typeface="Tahoma"/>
                <a:cs typeface="Tahoma"/>
              </a:rPr>
              <a:t>Unidad 1: Introducción a Data </a:t>
            </a:r>
            <a:r>
              <a:rPr lang="es-ES" sz="1600" b="1" dirty="0" err="1">
                <a:solidFill>
                  <a:srgbClr val="404040"/>
                </a:solidFill>
                <a:latin typeface="Tahoma"/>
                <a:cs typeface="Tahoma"/>
              </a:rPr>
              <a:t>Science</a:t>
            </a:r>
            <a:endParaRPr sz="1600" dirty="0">
              <a:latin typeface="Tahoma"/>
              <a:cs typeface="Tahoma"/>
            </a:endParaRPr>
          </a:p>
        </p:txBody>
      </p:sp>
      <p:sp>
        <p:nvSpPr>
          <p:cNvPr id="16" name="object 16"/>
          <p:cNvSpPr txBox="1"/>
          <p:nvPr/>
        </p:nvSpPr>
        <p:spPr>
          <a:xfrm>
            <a:off x="7391400" y="746863"/>
            <a:ext cx="4038600" cy="6366486"/>
          </a:xfrm>
          <a:prstGeom prst="rect">
            <a:avLst/>
          </a:prstGeom>
        </p:spPr>
        <p:txBody>
          <a:bodyPr vert="horz" wrap="square" lIns="0" tIns="13335" rIns="0" bIns="0" rtlCol="0">
            <a:spAutoFit/>
          </a:bodyPr>
          <a:lstStyle/>
          <a:p>
            <a:pPr marL="354965" indent="-342265">
              <a:lnSpc>
                <a:spcPct val="100000"/>
              </a:lnSpc>
              <a:spcBef>
                <a:spcPts val="105"/>
              </a:spcBef>
              <a:buClr>
                <a:srgbClr val="22223A"/>
              </a:buClr>
              <a:buAutoNum type="arabicPeriod"/>
              <a:tabLst>
                <a:tab pos="354965" algn="l"/>
              </a:tabLst>
            </a:pPr>
            <a:r>
              <a:rPr lang="es-ES" sz="1400" dirty="0">
                <a:solidFill>
                  <a:srgbClr val="3C3C66"/>
                </a:solidFill>
                <a:latin typeface="Tahoma"/>
                <a:cs typeface="Tahoma"/>
              </a:rPr>
              <a:t>Contexto.</a:t>
            </a:r>
          </a:p>
          <a:p>
            <a:pPr marL="354965" indent="-342265">
              <a:lnSpc>
                <a:spcPct val="100000"/>
              </a:lnSpc>
              <a:spcBef>
                <a:spcPts val="105"/>
              </a:spcBef>
              <a:buClr>
                <a:srgbClr val="22223A"/>
              </a:buClr>
              <a:buAutoNum type="arabicPeriod"/>
              <a:tabLst>
                <a:tab pos="354965" algn="l"/>
              </a:tabLst>
            </a:pPr>
            <a:endParaRPr lang="es-ES" sz="1400" dirty="0">
              <a:solidFill>
                <a:srgbClr val="3C3C66"/>
              </a:solidFill>
              <a:latin typeface="Tahoma"/>
              <a:cs typeface="Tahoma"/>
            </a:endParaRPr>
          </a:p>
          <a:p>
            <a:pPr marL="354965" indent="-342265">
              <a:lnSpc>
                <a:spcPct val="100000"/>
              </a:lnSpc>
              <a:spcBef>
                <a:spcPts val="105"/>
              </a:spcBef>
              <a:buClr>
                <a:srgbClr val="22223A"/>
              </a:buClr>
              <a:buAutoNum type="arabicPeriod"/>
              <a:tabLst>
                <a:tab pos="354965" algn="l"/>
              </a:tabLst>
            </a:pPr>
            <a:r>
              <a:rPr lang="es-ES" sz="1400" dirty="0">
                <a:solidFill>
                  <a:srgbClr val="3C3C66"/>
                </a:solidFill>
                <a:latin typeface="Tahoma"/>
                <a:cs typeface="Tahoma"/>
              </a:rPr>
              <a:t>Historia</a:t>
            </a:r>
          </a:p>
          <a:p>
            <a:pPr marL="354965" indent="-342265">
              <a:lnSpc>
                <a:spcPct val="100000"/>
              </a:lnSpc>
              <a:spcBef>
                <a:spcPts val="105"/>
              </a:spcBef>
              <a:buClr>
                <a:srgbClr val="22223A"/>
              </a:buClr>
              <a:buAutoNum type="arabicPeriod"/>
              <a:tabLst>
                <a:tab pos="354965" algn="l"/>
              </a:tabLst>
            </a:pPr>
            <a:endParaRPr lang="es-ES" sz="1400" dirty="0">
              <a:solidFill>
                <a:srgbClr val="3C3C66"/>
              </a:solidFill>
              <a:latin typeface="Tahoma"/>
              <a:cs typeface="Tahoma"/>
            </a:endParaRPr>
          </a:p>
          <a:p>
            <a:pPr marL="354965" indent="-342265">
              <a:lnSpc>
                <a:spcPct val="100000"/>
              </a:lnSpc>
              <a:spcBef>
                <a:spcPts val="105"/>
              </a:spcBef>
              <a:buClr>
                <a:srgbClr val="22223A"/>
              </a:buClr>
              <a:buAutoNum type="arabicPeriod"/>
              <a:tabLst>
                <a:tab pos="354965" algn="l"/>
              </a:tabLst>
            </a:pPr>
            <a:r>
              <a:rPr lang="es-ES" sz="1400" dirty="0">
                <a:solidFill>
                  <a:srgbClr val="3C3C66"/>
                </a:solidFill>
                <a:latin typeface="Tahoma"/>
                <a:cs typeface="Tahoma"/>
              </a:rPr>
              <a:t>¿Qué es Data </a:t>
            </a:r>
            <a:r>
              <a:rPr lang="es-ES" sz="1400" dirty="0" err="1">
                <a:solidFill>
                  <a:srgbClr val="3C3C66"/>
                </a:solidFill>
                <a:latin typeface="Tahoma"/>
                <a:cs typeface="Tahoma"/>
              </a:rPr>
              <a:t>Science</a:t>
            </a:r>
            <a:r>
              <a:rPr lang="es-ES" sz="1400" dirty="0">
                <a:solidFill>
                  <a:srgbClr val="3C3C66"/>
                </a:solidFill>
                <a:latin typeface="Tahoma"/>
                <a:cs typeface="Tahoma"/>
              </a:rPr>
              <a:t>?</a:t>
            </a:r>
          </a:p>
          <a:p>
            <a:pPr marL="354965" indent="-342265">
              <a:lnSpc>
                <a:spcPct val="100000"/>
              </a:lnSpc>
              <a:spcBef>
                <a:spcPts val="105"/>
              </a:spcBef>
              <a:buClr>
                <a:srgbClr val="22223A"/>
              </a:buClr>
              <a:buAutoNum type="arabicPeriod"/>
              <a:tabLst>
                <a:tab pos="354965" algn="l"/>
              </a:tabLst>
            </a:pPr>
            <a:endParaRPr lang="es-ES" sz="1400" dirty="0">
              <a:solidFill>
                <a:srgbClr val="3C3C66"/>
              </a:solidFill>
              <a:latin typeface="Tahoma"/>
              <a:cs typeface="Tahoma"/>
            </a:endParaRPr>
          </a:p>
          <a:p>
            <a:pPr marL="354965" indent="-342265">
              <a:lnSpc>
                <a:spcPct val="100000"/>
              </a:lnSpc>
              <a:spcBef>
                <a:spcPts val="105"/>
              </a:spcBef>
              <a:buClr>
                <a:srgbClr val="22223A"/>
              </a:buClr>
              <a:buAutoNum type="arabicPeriod"/>
              <a:tabLst>
                <a:tab pos="354965" algn="l"/>
              </a:tabLst>
            </a:pPr>
            <a:r>
              <a:rPr lang="es-ES" sz="1400" dirty="0">
                <a:solidFill>
                  <a:srgbClr val="3C3C66"/>
                </a:solidFill>
                <a:latin typeface="Tahoma"/>
                <a:cs typeface="Tahoma"/>
              </a:rPr>
              <a:t>Habilidades de los equipos de Data </a:t>
            </a:r>
            <a:r>
              <a:rPr lang="es-ES" sz="1400" dirty="0" err="1">
                <a:solidFill>
                  <a:srgbClr val="3C3C66"/>
                </a:solidFill>
                <a:latin typeface="Tahoma"/>
                <a:cs typeface="Tahoma"/>
              </a:rPr>
              <a:t>Science</a:t>
            </a:r>
            <a:r>
              <a:rPr lang="es-ES" sz="1400" dirty="0">
                <a:solidFill>
                  <a:srgbClr val="3C3C66"/>
                </a:solidFill>
                <a:latin typeface="Tahoma"/>
                <a:cs typeface="Tahoma"/>
              </a:rPr>
              <a:t> – Alto nivel</a:t>
            </a:r>
          </a:p>
          <a:p>
            <a:pPr marL="354965" indent="-342265">
              <a:lnSpc>
                <a:spcPct val="100000"/>
              </a:lnSpc>
              <a:spcBef>
                <a:spcPts val="105"/>
              </a:spcBef>
              <a:buClr>
                <a:srgbClr val="22223A"/>
              </a:buClr>
              <a:buAutoNum type="arabicPeriod"/>
              <a:tabLst>
                <a:tab pos="354965" algn="l"/>
              </a:tabLst>
            </a:pPr>
            <a:endParaRPr lang="es-ES" sz="1400" dirty="0">
              <a:solidFill>
                <a:srgbClr val="3C3C66"/>
              </a:solidFill>
              <a:latin typeface="Tahoma"/>
              <a:cs typeface="Tahoma"/>
            </a:endParaRPr>
          </a:p>
          <a:p>
            <a:pPr marL="354965" indent="-342265">
              <a:spcBef>
                <a:spcPts val="105"/>
              </a:spcBef>
              <a:buClr>
                <a:srgbClr val="22223A"/>
              </a:buClr>
              <a:buFontTx/>
              <a:buAutoNum type="arabicPeriod"/>
              <a:tabLst>
                <a:tab pos="354965" algn="l"/>
              </a:tabLst>
            </a:pPr>
            <a:r>
              <a:rPr lang="es-ES" sz="1400" dirty="0">
                <a:solidFill>
                  <a:srgbClr val="3C3C66"/>
                </a:solidFill>
                <a:latin typeface="Tahoma"/>
                <a:cs typeface="Tahoma"/>
              </a:rPr>
              <a:t>Habilidades de los equipos de Data </a:t>
            </a:r>
            <a:r>
              <a:rPr lang="es-ES" sz="1400" dirty="0" err="1">
                <a:solidFill>
                  <a:srgbClr val="3C3C66"/>
                </a:solidFill>
                <a:latin typeface="Tahoma"/>
                <a:cs typeface="Tahoma"/>
              </a:rPr>
              <a:t>Science</a:t>
            </a:r>
            <a:r>
              <a:rPr lang="es-ES" sz="1400" dirty="0">
                <a:solidFill>
                  <a:srgbClr val="3C3C66"/>
                </a:solidFill>
                <a:latin typeface="Tahoma"/>
                <a:cs typeface="Tahoma"/>
              </a:rPr>
              <a:t> – Exhaustivo</a:t>
            </a:r>
          </a:p>
          <a:p>
            <a:pPr marL="354965" indent="-342265">
              <a:spcBef>
                <a:spcPts val="105"/>
              </a:spcBef>
              <a:buClr>
                <a:srgbClr val="22223A"/>
              </a:buClr>
              <a:buFontTx/>
              <a:buAutoNum type="arabicPeriod"/>
              <a:tabLst>
                <a:tab pos="354965" algn="l"/>
              </a:tabLst>
            </a:pPr>
            <a:endParaRPr lang="es-ES" sz="1400" dirty="0">
              <a:solidFill>
                <a:srgbClr val="3C3C66"/>
              </a:solidFill>
              <a:latin typeface="Tahoma"/>
              <a:cs typeface="Tahoma"/>
            </a:endParaRPr>
          </a:p>
          <a:p>
            <a:pPr marL="354965" indent="-342265">
              <a:spcBef>
                <a:spcPts val="105"/>
              </a:spcBef>
              <a:buClr>
                <a:srgbClr val="22223A"/>
              </a:buClr>
              <a:buFontTx/>
              <a:buAutoNum type="arabicPeriod"/>
              <a:tabLst>
                <a:tab pos="354965" algn="l"/>
              </a:tabLst>
            </a:pPr>
            <a:r>
              <a:rPr lang="es-ES" sz="1400" dirty="0">
                <a:solidFill>
                  <a:srgbClr val="3C3C66"/>
                </a:solidFill>
                <a:latin typeface="Tahoma"/>
                <a:cs typeface="Tahoma"/>
              </a:rPr>
              <a:t>¿Qué hace un Data </a:t>
            </a:r>
            <a:r>
              <a:rPr lang="es-ES" sz="1400" dirty="0" err="1">
                <a:solidFill>
                  <a:srgbClr val="3C3C66"/>
                </a:solidFill>
                <a:latin typeface="Tahoma"/>
                <a:cs typeface="Tahoma"/>
              </a:rPr>
              <a:t>Scientist</a:t>
            </a:r>
            <a:r>
              <a:rPr lang="es-ES" sz="1400" dirty="0">
                <a:solidFill>
                  <a:srgbClr val="3C3C66"/>
                </a:solidFill>
                <a:latin typeface="Tahoma"/>
                <a:cs typeface="Tahoma"/>
              </a:rPr>
              <a:t>? </a:t>
            </a:r>
          </a:p>
          <a:p>
            <a:pPr marL="354965" indent="-342265">
              <a:spcBef>
                <a:spcPts val="105"/>
              </a:spcBef>
              <a:buClr>
                <a:srgbClr val="22223A"/>
              </a:buClr>
              <a:buFontTx/>
              <a:buAutoNum type="arabicPeriod"/>
              <a:tabLst>
                <a:tab pos="354965" algn="l"/>
              </a:tabLst>
            </a:pPr>
            <a:endParaRPr lang="es-ES" sz="1400" dirty="0">
              <a:solidFill>
                <a:srgbClr val="3C3C66"/>
              </a:solidFill>
              <a:latin typeface="Tahoma"/>
              <a:cs typeface="Tahoma"/>
            </a:endParaRPr>
          </a:p>
          <a:p>
            <a:pPr marL="354965" indent="-342265">
              <a:spcBef>
                <a:spcPts val="105"/>
              </a:spcBef>
              <a:buClr>
                <a:srgbClr val="22223A"/>
              </a:buClr>
              <a:buFontTx/>
              <a:buAutoNum type="arabicPeriod"/>
              <a:tabLst>
                <a:tab pos="354965" algn="l"/>
              </a:tabLst>
            </a:pPr>
            <a:r>
              <a:rPr lang="es-ES" sz="1400" dirty="0">
                <a:solidFill>
                  <a:srgbClr val="3C3C66"/>
                </a:solidFill>
                <a:latin typeface="Tahoma"/>
                <a:cs typeface="Tahoma"/>
              </a:rPr>
              <a:t>Estructura equipos de datos – Alto nivel</a:t>
            </a:r>
          </a:p>
          <a:p>
            <a:pPr marL="354965" indent="-342265">
              <a:spcBef>
                <a:spcPts val="105"/>
              </a:spcBef>
              <a:buClr>
                <a:srgbClr val="22223A"/>
              </a:buClr>
              <a:buFontTx/>
              <a:buAutoNum type="arabicPeriod"/>
              <a:tabLst>
                <a:tab pos="354965" algn="l"/>
              </a:tabLst>
            </a:pPr>
            <a:endParaRPr lang="es-ES" sz="1400" dirty="0">
              <a:solidFill>
                <a:srgbClr val="3C3C66"/>
              </a:solidFill>
              <a:latin typeface="Tahoma"/>
              <a:cs typeface="Tahoma"/>
            </a:endParaRPr>
          </a:p>
          <a:p>
            <a:pPr marL="354965" indent="-342265">
              <a:spcBef>
                <a:spcPts val="105"/>
              </a:spcBef>
              <a:buClr>
                <a:srgbClr val="22223A"/>
              </a:buClr>
              <a:buFontTx/>
              <a:buAutoNum type="arabicPeriod"/>
              <a:tabLst>
                <a:tab pos="354965" algn="l"/>
              </a:tabLst>
            </a:pPr>
            <a:r>
              <a:rPr lang="es-ES" sz="1400" dirty="0">
                <a:solidFill>
                  <a:srgbClr val="3C3C66"/>
                </a:solidFill>
                <a:latin typeface="Tahoma"/>
                <a:cs typeface="Tahoma"/>
              </a:rPr>
              <a:t>Los 3 tipos de analítica.</a:t>
            </a:r>
          </a:p>
          <a:p>
            <a:pPr marL="354965" indent="-342265">
              <a:spcBef>
                <a:spcPts val="105"/>
              </a:spcBef>
              <a:buClr>
                <a:srgbClr val="22223A"/>
              </a:buClr>
              <a:buFontTx/>
              <a:buAutoNum type="arabicPeriod"/>
              <a:tabLst>
                <a:tab pos="354965" algn="l"/>
              </a:tabLst>
            </a:pPr>
            <a:endParaRPr lang="es-ES" sz="1400" dirty="0">
              <a:solidFill>
                <a:srgbClr val="3C3C66"/>
              </a:solidFill>
              <a:latin typeface="Tahoma"/>
              <a:cs typeface="Tahoma"/>
            </a:endParaRPr>
          </a:p>
          <a:p>
            <a:pPr marL="354965" indent="-342265">
              <a:spcBef>
                <a:spcPts val="105"/>
              </a:spcBef>
              <a:buClr>
                <a:srgbClr val="22223A"/>
              </a:buClr>
              <a:buFontTx/>
              <a:buAutoNum type="arabicPeriod"/>
              <a:tabLst>
                <a:tab pos="354965" algn="l"/>
              </a:tabLst>
            </a:pPr>
            <a:r>
              <a:rPr lang="es-ES" sz="1400" dirty="0">
                <a:solidFill>
                  <a:srgbClr val="3C3C66"/>
                </a:solidFill>
                <a:latin typeface="Tahoma"/>
                <a:cs typeface="Tahoma"/>
              </a:rPr>
              <a:t>Actividad.</a:t>
            </a:r>
          </a:p>
          <a:p>
            <a:pPr marL="354965" indent="-342265">
              <a:spcBef>
                <a:spcPts val="105"/>
              </a:spcBef>
              <a:buClr>
                <a:srgbClr val="22223A"/>
              </a:buClr>
              <a:buFontTx/>
              <a:buAutoNum type="arabicPeriod"/>
              <a:tabLst>
                <a:tab pos="354965" algn="l"/>
              </a:tabLst>
            </a:pPr>
            <a:endParaRPr lang="es-ES" sz="1400" dirty="0">
              <a:solidFill>
                <a:srgbClr val="3C3C66"/>
              </a:solidFill>
              <a:latin typeface="Tahoma"/>
              <a:cs typeface="Tahoma"/>
            </a:endParaRPr>
          </a:p>
          <a:p>
            <a:pPr marL="354965" indent="-342265">
              <a:spcBef>
                <a:spcPts val="105"/>
              </a:spcBef>
              <a:buClr>
                <a:srgbClr val="22223A"/>
              </a:buClr>
              <a:buFontTx/>
              <a:buAutoNum type="arabicPeriod"/>
              <a:tabLst>
                <a:tab pos="354965" algn="l"/>
              </a:tabLst>
            </a:pPr>
            <a:r>
              <a:rPr lang="es-ES" sz="1400" dirty="0">
                <a:solidFill>
                  <a:srgbClr val="3C3C66"/>
                </a:solidFill>
                <a:latin typeface="Tahoma"/>
                <a:cs typeface="Tahoma"/>
              </a:rPr>
              <a:t>Inteligencia artificial.</a:t>
            </a:r>
          </a:p>
          <a:p>
            <a:pPr marL="354965" indent="-342265">
              <a:spcBef>
                <a:spcPts val="105"/>
              </a:spcBef>
              <a:buClr>
                <a:srgbClr val="22223A"/>
              </a:buClr>
              <a:buFontTx/>
              <a:buAutoNum type="arabicPeriod"/>
              <a:tabLst>
                <a:tab pos="354965" algn="l"/>
              </a:tabLst>
            </a:pPr>
            <a:endParaRPr lang="es-ES" sz="1400" dirty="0">
              <a:solidFill>
                <a:srgbClr val="3C3C66"/>
              </a:solidFill>
              <a:latin typeface="Tahoma"/>
              <a:cs typeface="Tahoma"/>
            </a:endParaRPr>
          </a:p>
          <a:p>
            <a:pPr marL="354965" indent="-342265">
              <a:spcBef>
                <a:spcPts val="105"/>
              </a:spcBef>
              <a:buClr>
                <a:srgbClr val="22223A"/>
              </a:buClr>
              <a:buFontTx/>
              <a:buAutoNum type="arabicPeriod"/>
              <a:tabLst>
                <a:tab pos="354965" algn="l"/>
              </a:tabLst>
            </a:pPr>
            <a:r>
              <a:rPr lang="es-ES" sz="1400" dirty="0">
                <a:solidFill>
                  <a:srgbClr val="3C3C66"/>
                </a:solidFill>
                <a:latin typeface="Tahoma"/>
                <a:cs typeface="Tahoma"/>
              </a:rPr>
              <a:t>Inteligencia artificial y Data </a:t>
            </a:r>
            <a:r>
              <a:rPr lang="es-ES" sz="1400" dirty="0" err="1">
                <a:solidFill>
                  <a:srgbClr val="3C3C66"/>
                </a:solidFill>
                <a:latin typeface="Tahoma"/>
                <a:cs typeface="Tahoma"/>
              </a:rPr>
              <a:t>Science</a:t>
            </a:r>
            <a:r>
              <a:rPr lang="es-ES" sz="1400" dirty="0">
                <a:solidFill>
                  <a:srgbClr val="3C3C66"/>
                </a:solidFill>
                <a:latin typeface="Tahoma"/>
                <a:cs typeface="Tahoma"/>
              </a:rPr>
              <a:t>.</a:t>
            </a:r>
          </a:p>
          <a:p>
            <a:pPr marL="354965" indent="-342265">
              <a:spcBef>
                <a:spcPts val="105"/>
              </a:spcBef>
              <a:buClr>
                <a:srgbClr val="22223A"/>
              </a:buClr>
              <a:buFontTx/>
              <a:buAutoNum type="arabicPeriod"/>
              <a:tabLst>
                <a:tab pos="354965" algn="l"/>
              </a:tabLst>
            </a:pPr>
            <a:endParaRPr lang="es-ES" sz="1400" dirty="0">
              <a:solidFill>
                <a:srgbClr val="3C3C66"/>
              </a:solidFill>
              <a:latin typeface="Tahoma"/>
              <a:cs typeface="Tahoma"/>
            </a:endParaRPr>
          </a:p>
          <a:p>
            <a:pPr marL="354965" indent="-342265">
              <a:spcBef>
                <a:spcPts val="105"/>
              </a:spcBef>
              <a:buClr>
                <a:srgbClr val="22223A"/>
              </a:buClr>
              <a:buFontTx/>
              <a:buAutoNum type="arabicPeriod"/>
              <a:tabLst>
                <a:tab pos="354965" algn="l"/>
              </a:tabLst>
            </a:pPr>
            <a:r>
              <a:rPr lang="es-ES" sz="1400" dirty="0">
                <a:solidFill>
                  <a:srgbClr val="3C3C66"/>
                </a:solidFill>
                <a:latin typeface="Tahoma"/>
                <a:cs typeface="Tahoma"/>
              </a:rPr>
              <a:t>Resumen.</a:t>
            </a:r>
          </a:p>
          <a:p>
            <a:pPr marL="354965" indent="-342265">
              <a:spcBef>
                <a:spcPts val="105"/>
              </a:spcBef>
              <a:buClr>
                <a:srgbClr val="22223A"/>
              </a:buClr>
              <a:buFontTx/>
              <a:buAutoNum type="arabicPeriod"/>
              <a:tabLst>
                <a:tab pos="354965" algn="l"/>
              </a:tabLst>
            </a:pPr>
            <a:endParaRPr lang="es-ES" sz="1400" dirty="0">
              <a:solidFill>
                <a:srgbClr val="3C3C66"/>
              </a:solidFill>
              <a:latin typeface="Tahoma"/>
              <a:cs typeface="Tahoma"/>
            </a:endParaRPr>
          </a:p>
          <a:p>
            <a:pPr marL="354965" indent="-342265">
              <a:spcBef>
                <a:spcPts val="105"/>
              </a:spcBef>
              <a:buClr>
                <a:srgbClr val="22223A"/>
              </a:buClr>
              <a:buFontTx/>
              <a:buAutoNum type="arabicPeriod"/>
              <a:tabLst>
                <a:tab pos="354965" algn="l"/>
              </a:tabLst>
            </a:pPr>
            <a:endParaRPr lang="es-ES" sz="1400" dirty="0">
              <a:solidFill>
                <a:srgbClr val="3C3C66"/>
              </a:solidFill>
              <a:latin typeface="Tahoma"/>
              <a:cs typeface="Tahoma"/>
            </a:endParaRPr>
          </a:p>
          <a:p>
            <a:pPr marL="354965" indent="-342265">
              <a:lnSpc>
                <a:spcPct val="100000"/>
              </a:lnSpc>
              <a:spcBef>
                <a:spcPts val="105"/>
              </a:spcBef>
              <a:buClr>
                <a:srgbClr val="22223A"/>
              </a:buClr>
              <a:buAutoNum type="arabicPeriod"/>
              <a:tabLst>
                <a:tab pos="354965" algn="l"/>
              </a:tabLst>
            </a:pPr>
            <a:endParaRPr lang="es-ES" sz="1400" dirty="0">
              <a:solidFill>
                <a:srgbClr val="3C3C66"/>
              </a:solidFill>
              <a:latin typeface="Tahoma"/>
              <a:cs typeface="Tahoma"/>
            </a:endParaRPr>
          </a:p>
        </p:txBody>
      </p:sp>
      <p:sp>
        <p:nvSpPr>
          <p:cNvPr id="20" name="object 20"/>
          <p:cNvSpPr txBox="1">
            <a:spLocks noGrp="1"/>
          </p:cNvSpPr>
          <p:nvPr>
            <p:ph type="sldNum" sz="quarter" idx="7"/>
          </p:nvPr>
        </p:nvSpPr>
        <p:spPr>
          <a:prstGeom prst="rect">
            <a:avLst/>
          </a:prstGeom>
        </p:spPr>
        <p:txBody>
          <a:bodyPr vert="horz" wrap="square" lIns="0" tIns="12700" rIns="0" bIns="0" rtlCol="0">
            <a:spAutoFit/>
          </a:bodyPr>
          <a:lstStyle/>
          <a:p>
            <a:pPr marL="80645">
              <a:lnSpc>
                <a:spcPct val="100000"/>
              </a:lnSpc>
              <a:spcBef>
                <a:spcPts val="100"/>
              </a:spcBef>
            </a:pPr>
            <a:fld id="{81D60167-4931-47E6-BA6A-407CBD079E47}" type="slidenum">
              <a:rPr spc="-50" dirty="0"/>
              <a:t>7</a:t>
            </a:fld>
            <a:endParaRPr spc="-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1771376" y="6365747"/>
            <a:ext cx="421005" cy="421005"/>
          </a:xfrm>
          <a:custGeom>
            <a:avLst/>
            <a:gdLst/>
            <a:ahLst/>
            <a:cxnLst/>
            <a:rect l="l" t="t" r="r" b="b"/>
            <a:pathLst>
              <a:path w="421004" h="421004">
                <a:moveTo>
                  <a:pt x="420624" y="0"/>
                </a:moveTo>
                <a:lnTo>
                  <a:pt x="0" y="0"/>
                </a:lnTo>
                <a:lnTo>
                  <a:pt x="0" y="420623"/>
                </a:lnTo>
                <a:lnTo>
                  <a:pt x="420624" y="420623"/>
                </a:lnTo>
                <a:lnTo>
                  <a:pt x="420624" y="0"/>
                </a:lnTo>
                <a:close/>
              </a:path>
            </a:pathLst>
          </a:custGeom>
          <a:solidFill>
            <a:srgbClr val="F1F1F1"/>
          </a:solidFill>
        </p:spPr>
        <p:txBody>
          <a:bodyPr wrap="square" lIns="0" tIns="0" rIns="0" bIns="0" rtlCol="0"/>
          <a:lstStyle/>
          <a:p>
            <a:endParaRPr/>
          </a:p>
        </p:txBody>
      </p:sp>
      <p:pic>
        <p:nvPicPr>
          <p:cNvPr id="3" name="object 3"/>
          <p:cNvPicPr/>
          <p:nvPr/>
        </p:nvPicPr>
        <p:blipFill>
          <a:blip r:embed="rId3" cstate="print"/>
          <a:stretch>
            <a:fillRect/>
          </a:stretch>
        </p:blipFill>
        <p:spPr>
          <a:xfrm>
            <a:off x="9325355" y="214905"/>
            <a:ext cx="2482559" cy="1485878"/>
          </a:xfrm>
          <a:prstGeom prst="rect">
            <a:avLst/>
          </a:prstGeom>
        </p:spPr>
      </p:pic>
      <p:sp>
        <p:nvSpPr>
          <p:cNvPr id="4" name="object 4"/>
          <p:cNvSpPr txBox="1">
            <a:spLocks noGrp="1"/>
          </p:cNvSpPr>
          <p:nvPr>
            <p:ph type="title"/>
          </p:nvPr>
        </p:nvSpPr>
        <p:spPr>
          <a:xfrm>
            <a:off x="546303" y="416128"/>
            <a:ext cx="7032625" cy="382156"/>
          </a:xfrm>
          <a:prstGeom prst="rect">
            <a:avLst/>
          </a:prstGeom>
        </p:spPr>
        <p:txBody>
          <a:bodyPr vert="horz" wrap="square" lIns="0" tIns="12700" rIns="0" bIns="0" rtlCol="0">
            <a:spAutoFit/>
          </a:bodyPr>
          <a:lstStyle/>
          <a:p>
            <a:pPr marL="12700">
              <a:lnSpc>
                <a:spcPct val="100000"/>
              </a:lnSpc>
              <a:spcBef>
                <a:spcPts val="100"/>
              </a:spcBef>
            </a:pPr>
            <a:r>
              <a:rPr lang="es-ES" spc="-140" dirty="0"/>
              <a:t>1. Introducción: Contexto</a:t>
            </a:r>
            <a:endParaRPr spc="-140" dirty="0"/>
          </a:p>
        </p:txBody>
      </p:sp>
      <p:sp>
        <p:nvSpPr>
          <p:cNvPr id="6" name="object 6"/>
          <p:cNvSpPr txBox="1"/>
          <p:nvPr/>
        </p:nvSpPr>
        <p:spPr>
          <a:xfrm>
            <a:off x="546302" y="1448561"/>
            <a:ext cx="8597697" cy="5139869"/>
          </a:xfrm>
          <a:prstGeom prst="rect">
            <a:avLst/>
          </a:prstGeom>
        </p:spPr>
        <p:txBody>
          <a:bodyPr vert="horz" wrap="square" lIns="0" tIns="12700" rIns="0" bIns="0" rtlCol="0">
            <a:spAutoFit/>
          </a:bodyPr>
          <a:lstStyle/>
          <a:p>
            <a:pPr marL="299085" indent="-286385">
              <a:lnSpc>
                <a:spcPct val="100000"/>
              </a:lnSpc>
              <a:spcBef>
                <a:spcPts val="100"/>
              </a:spcBef>
              <a:buFont typeface="Arial MT"/>
              <a:buChar char="•"/>
              <a:tabLst>
                <a:tab pos="299085" algn="l"/>
              </a:tabLst>
            </a:pPr>
            <a:r>
              <a:rPr lang="es-ES" dirty="0">
                <a:latin typeface="Tahoma"/>
                <a:cs typeface="Tahoma"/>
              </a:rPr>
              <a:t>Hemos ido escuchando en los distintos medios de acceso a la información la importancia de los datos.</a:t>
            </a:r>
          </a:p>
          <a:p>
            <a:pPr marL="299085" indent="-286385">
              <a:lnSpc>
                <a:spcPct val="100000"/>
              </a:lnSpc>
              <a:spcBef>
                <a:spcPts val="100"/>
              </a:spcBef>
              <a:buFont typeface="Arial MT"/>
              <a:buChar char="•"/>
              <a:tabLst>
                <a:tab pos="299085" algn="l"/>
              </a:tabLst>
            </a:pPr>
            <a:endParaRPr lang="es-ES" dirty="0">
              <a:latin typeface="Tahoma"/>
              <a:cs typeface="Tahoma"/>
            </a:endParaRPr>
          </a:p>
          <a:p>
            <a:pPr marL="299085" indent="-286385">
              <a:spcBef>
                <a:spcPts val="100"/>
              </a:spcBef>
              <a:buFont typeface="Arial MT"/>
              <a:buChar char="•"/>
              <a:tabLst>
                <a:tab pos="299085" algn="l"/>
              </a:tabLst>
            </a:pPr>
            <a:r>
              <a:rPr lang="es-ES" dirty="0">
                <a:solidFill>
                  <a:schemeClr val="bg1">
                    <a:lumMod val="85000"/>
                  </a:schemeClr>
                </a:solidFill>
                <a:latin typeface="Tahoma"/>
                <a:cs typeface="Tahoma"/>
              </a:rPr>
              <a:t>Las gerencias de datos o de explotación buscan ser “Data-</a:t>
            </a:r>
            <a:r>
              <a:rPr lang="es-ES" dirty="0" err="1">
                <a:solidFill>
                  <a:schemeClr val="bg1">
                    <a:lumMod val="85000"/>
                  </a:schemeClr>
                </a:solidFill>
                <a:latin typeface="Tahoma"/>
                <a:cs typeface="Tahoma"/>
              </a:rPr>
              <a:t>Driven</a:t>
            </a:r>
            <a:r>
              <a:rPr lang="es-ES" dirty="0">
                <a:solidFill>
                  <a:schemeClr val="bg1">
                    <a:lumMod val="85000"/>
                  </a:schemeClr>
                </a:solidFill>
                <a:latin typeface="Tahoma"/>
                <a:cs typeface="Tahoma"/>
              </a:rPr>
              <a:t>”.</a:t>
            </a:r>
          </a:p>
          <a:p>
            <a:pPr marL="299085" indent="-286385">
              <a:lnSpc>
                <a:spcPct val="100000"/>
              </a:lnSpc>
              <a:spcBef>
                <a:spcPts val="100"/>
              </a:spcBef>
              <a:buFont typeface="Arial MT"/>
              <a:buChar char="•"/>
              <a:tabLst>
                <a:tab pos="299085" algn="l"/>
              </a:tabLst>
            </a:pPr>
            <a:endParaRPr lang="es-ES" dirty="0">
              <a:latin typeface="Tahoma"/>
              <a:cs typeface="Tahoma"/>
            </a:endParaRPr>
          </a:p>
          <a:p>
            <a:pPr marL="299085" indent="-286385">
              <a:lnSpc>
                <a:spcPct val="100000"/>
              </a:lnSpc>
              <a:spcBef>
                <a:spcPts val="100"/>
              </a:spcBef>
              <a:buFont typeface="Arial MT"/>
              <a:buChar char="•"/>
              <a:tabLst>
                <a:tab pos="299085" algn="l"/>
              </a:tabLst>
            </a:pPr>
            <a:r>
              <a:rPr lang="es-ES" dirty="0">
                <a:solidFill>
                  <a:schemeClr val="bg1">
                    <a:lumMod val="85000"/>
                  </a:schemeClr>
                </a:solidFill>
                <a:latin typeface="Tahoma"/>
                <a:cs typeface="Tahoma"/>
              </a:rPr>
              <a:t>La transformación digital no es la evolución de los dispositivos, sino la integración de data inteligente en todo lo que hacemos. </a:t>
            </a:r>
          </a:p>
          <a:p>
            <a:pPr marL="12700">
              <a:lnSpc>
                <a:spcPct val="100000"/>
              </a:lnSpc>
              <a:spcBef>
                <a:spcPts val="100"/>
              </a:spcBef>
              <a:tabLst>
                <a:tab pos="299085" algn="l"/>
              </a:tabLst>
            </a:pPr>
            <a:endParaRPr lang="es-ES" dirty="0">
              <a:solidFill>
                <a:schemeClr val="bg1">
                  <a:lumMod val="85000"/>
                </a:schemeClr>
              </a:solidFill>
              <a:latin typeface="Tahoma"/>
              <a:cs typeface="Tahoma"/>
            </a:endParaRPr>
          </a:p>
          <a:p>
            <a:pPr marL="299085" indent="-286385">
              <a:lnSpc>
                <a:spcPct val="100000"/>
              </a:lnSpc>
              <a:spcBef>
                <a:spcPts val="100"/>
              </a:spcBef>
              <a:buFont typeface="Arial MT"/>
              <a:buChar char="•"/>
              <a:tabLst>
                <a:tab pos="299085" algn="l"/>
              </a:tabLst>
            </a:pPr>
            <a:r>
              <a:rPr lang="es-ES" dirty="0">
                <a:solidFill>
                  <a:schemeClr val="bg1">
                    <a:lumMod val="85000"/>
                  </a:schemeClr>
                </a:solidFill>
                <a:latin typeface="Tahoma"/>
                <a:cs typeface="Tahoma"/>
              </a:rPr>
              <a:t>¿Por qué ahora? Estamos inmersos en una realidad que está en constante contacto con datos.</a:t>
            </a:r>
          </a:p>
          <a:p>
            <a:pPr marL="299085" indent="-286385">
              <a:lnSpc>
                <a:spcPct val="100000"/>
              </a:lnSpc>
              <a:spcBef>
                <a:spcPts val="100"/>
              </a:spcBef>
              <a:buFont typeface="Arial MT"/>
              <a:buChar char="•"/>
              <a:tabLst>
                <a:tab pos="299085" algn="l"/>
              </a:tabLst>
            </a:pPr>
            <a:endParaRPr lang="es-ES" dirty="0">
              <a:solidFill>
                <a:schemeClr val="bg1">
                  <a:lumMod val="85000"/>
                </a:schemeClr>
              </a:solidFill>
              <a:latin typeface="Tahoma"/>
              <a:cs typeface="Tahoma"/>
            </a:endParaRPr>
          </a:p>
          <a:p>
            <a:pPr marL="299085" indent="-286385">
              <a:spcBef>
                <a:spcPts val="100"/>
              </a:spcBef>
              <a:buFont typeface="Arial MT"/>
              <a:buChar char="•"/>
              <a:tabLst>
                <a:tab pos="299085" algn="l"/>
              </a:tabLst>
            </a:pPr>
            <a:r>
              <a:rPr lang="es-ES" dirty="0">
                <a:solidFill>
                  <a:schemeClr val="bg1">
                    <a:lumMod val="85000"/>
                  </a:schemeClr>
                </a:solidFill>
                <a:latin typeface="Tahoma"/>
                <a:cs typeface="Tahoma"/>
              </a:rPr>
              <a:t>Concepto: </a:t>
            </a:r>
            <a:r>
              <a:rPr lang="es-ES" dirty="0" err="1">
                <a:solidFill>
                  <a:schemeClr val="bg1">
                    <a:lumMod val="85000"/>
                  </a:schemeClr>
                </a:solidFill>
                <a:latin typeface="Tahoma"/>
                <a:cs typeface="Tahoma"/>
              </a:rPr>
              <a:t>Datificación</a:t>
            </a:r>
            <a:r>
              <a:rPr lang="es-ES" dirty="0">
                <a:solidFill>
                  <a:schemeClr val="bg1">
                    <a:lumMod val="85000"/>
                  </a:schemeClr>
                </a:solidFill>
                <a:latin typeface="Tahoma"/>
                <a:cs typeface="Tahoma"/>
              </a:rPr>
              <a:t> (</a:t>
            </a:r>
            <a:r>
              <a:rPr lang="es-ES" dirty="0" err="1">
                <a:solidFill>
                  <a:schemeClr val="bg1">
                    <a:lumMod val="85000"/>
                  </a:schemeClr>
                </a:solidFill>
                <a:latin typeface="Tahoma"/>
                <a:cs typeface="Tahoma"/>
              </a:rPr>
              <a:t>Datafication</a:t>
            </a:r>
            <a:r>
              <a:rPr lang="es-ES" dirty="0">
                <a:solidFill>
                  <a:schemeClr val="bg1">
                    <a:lumMod val="85000"/>
                  </a:schemeClr>
                </a:solidFill>
                <a:latin typeface="Tahoma"/>
                <a:cs typeface="Tahoma"/>
              </a:rPr>
              <a:t>). (2013 – “</a:t>
            </a:r>
            <a:r>
              <a:rPr lang="es-ES" dirty="0" err="1">
                <a:solidFill>
                  <a:schemeClr val="bg1">
                    <a:lumMod val="85000"/>
                  </a:schemeClr>
                </a:solidFill>
                <a:latin typeface="Tahoma"/>
                <a:cs typeface="Tahoma"/>
              </a:rPr>
              <a:t>The</a:t>
            </a:r>
            <a:r>
              <a:rPr lang="es-ES" dirty="0">
                <a:solidFill>
                  <a:schemeClr val="bg1">
                    <a:lumMod val="85000"/>
                  </a:schemeClr>
                </a:solidFill>
                <a:latin typeface="Tahoma"/>
                <a:cs typeface="Tahoma"/>
              </a:rPr>
              <a:t> </a:t>
            </a:r>
            <a:r>
              <a:rPr lang="es-ES" dirty="0" err="1">
                <a:solidFill>
                  <a:schemeClr val="bg1">
                    <a:lumMod val="85000"/>
                  </a:schemeClr>
                </a:solidFill>
                <a:latin typeface="Tahoma"/>
                <a:cs typeface="Tahoma"/>
              </a:rPr>
              <a:t>Rise</a:t>
            </a:r>
            <a:r>
              <a:rPr lang="es-ES" dirty="0">
                <a:solidFill>
                  <a:schemeClr val="bg1">
                    <a:lumMod val="85000"/>
                  </a:schemeClr>
                </a:solidFill>
                <a:latin typeface="Tahoma"/>
                <a:cs typeface="Tahoma"/>
              </a:rPr>
              <a:t> </a:t>
            </a:r>
            <a:r>
              <a:rPr lang="es-ES" dirty="0" err="1">
                <a:solidFill>
                  <a:schemeClr val="bg1">
                    <a:lumMod val="85000"/>
                  </a:schemeClr>
                </a:solidFill>
                <a:latin typeface="Tahoma"/>
                <a:cs typeface="Tahoma"/>
              </a:rPr>
              <a:t>of</a:t>
            </a:r>
            <a:r>
              <a:rPr lang="es-ES" dirty="0">
                <a:solidFill>
                  <a:schemeClr val="bg1">
                    <a:lumMod val="85000"/>
                  </a:schemeClr>
                </a:solidFill>
                <a:latin typeface="Tahoma"/>
                <a:cs typeface="Tahoma"/>
              </a:rPr>
              <a:t> Big Data”)</a:t>
            </a:r>
            <a:br>
              <a:rPr lang="es-ES" dirty="0">
                <a:solidFill>
                  <a:schemeClr val="bg1">
                    <a:lumMod val="85000"/>
                  </a:schemeClr>
                </a:solidFill>
                <a:latin typeface="Tahoma"/>
                <a:cs typeface="Tahoma"/>
              </a:rPr>
            </a:br>
            <a:r>
              <a:rPr lang="es-ES" dirty="0">
                <a:solidFill>
                  <a:schemeClr val="bg1">
                    <a:lumMod val="85000"/>
                  </a:schemeClr>
                </a:solidFill>
                <a:latin typeface="Tahoma"/>
                <a:cs typeface="Tahoma"/>
              </a:rPr>
              <a:t>“</a:t>
            </a:r>
            <a:r>
              <a:rPr lang="es-ES" i="1" dirty="0">
                <a:solidFill>
                  <a:schemeClr val="bg1">
                    <a:lumMod val="85000"/>
                  </a:schemeClr>
                </a:solidFill>
                <a:latin typeface="Tahoma"/>
                <a:cs typeface="Tahoma"/>
              </a:rPr>
              <a:t>El proceso de tomar todos los aspectos de nuestras vidas y convertirlos en datos para su posterior explotación.”</a:t>
            </a:r>
            <a:br>
              <a:rPr lang="es-ES" dirty="0">
                <a:solidFill>
                  <a:schemeClr val="bg1">
                    <a:lumMod val="85000"/>
                  </a:schemeClr>
                </a:solidFill>
                <a:latin typeface="Tahoma"/>
                <a:cs typeface="Tahoma"/>
              </a:rPr>
            </a:br>
            <a:endParaRPr lang="es-ES" dirty="0">
              <a:solidFill>
                <a:schemeClr val="bg1">
                  <a:lumMod val="85000"/>
                </a:schemeClr>
              </a:solidFill>
              <a:latin typeface="Tahoma"/>
              <a:cs typeface="Tahoma"/>
            </a:endParaRPr>
          </a:p>
          <a:p>
            <a:pPr marL="299085" indent="-286385">
              <a:lnSpc>
                <a:spcPct val="100000"/>
              </a:lnSpc>
              <a:spcBef>
                <a:spcPts val="100"/>
              </a:spcBef>
              <a:buFont typeface="Arial MT"/>
              <a:buChar char="•"/>
              <a:tabLst>
                <a:tab pos="299085" algn="l"/>
              </a:tabLst>
            </a:pPr>
            <a:r>
              <a:rPr lang="es-ES" dirty="0">
                <a:solidFill>
                  <a:schemeClr val="bg1">
                    <a:lumMod val="85000"/>
                  </a:schemeClr>
                </a:solidFill>
                <a:latin typeface="Tahoma"/>
                <a:cs typeface="Tahoma"/>
              </a:rPr>
              <a:t>Pregunta - ¿Qué aplicación de nuestro teléfono recopila datos?</a:t>
            </a:r>
          </a:p>
          <a:p>
            <a:pPr marL="299085" indent="-286385">
              <a:lnSpc>
                <a:spcPct val="100000"/>
              </a:lnSpc>
              <a:spcBef>
                <a:spcPts val="100"/>
              </a:spcBef>
              <a:buFont typeface="Arial MT"/>
              <a:buChar char="•"/>
              <a:tabLst>
                <a:tab pos="299085" algn="l"/>
              </a:tabLst>
            </a:pPr>
            <a:endParaRPr lang="es-ES" dirty="0">
              <a:solidFill>
                <a:schemeClr val="bg1">
                  <a:lumMod val="85000"/>
                </a:schemeClr>
              </a:solidFill>
              <a:latin typeface="Tahoma"/>
              <a:cs typeface="Tahoma"/>
            </a:endParaRPr>
          </a:p>
          <a:p>
            <a:pPr marL="299085" indent="-286385">
              <a:lnSpc>
                <a:spcPct val="100000"/>
              </a:lnSpc>
              <a:spcBef>
                <a:spcPts val="100"/>
              </a:spcBef>
              <a:buFont typeface="Arial MT"/>
              <a:buChar char="•"/>
              <a:tabLst>
                <a:tab pos="299085" algn="l"/>
              </a:tabLst>
            </a:pPr>
            <a:r>
              <a:rPr lang="es-ES" dirty="0">
                <a:solidFill>
                  <a:schemeClr val="bg1">
                    <a:lumMod val="85000"/>
                  </a:schemeClr>
                </a:solidFill>
                <a:latin typeface="Tahoma"/>
                <a:cs typeface="Tahoma"/>
              </a:rPr>
              <a:t>Por último, ¿Por qué en el </a:t>
            </a:r>
            <a:r>
              <a:rPr lang="es-ES" dirty="0" err="1">
                <a:solidFill>
                  <a:schemeClr val="bg1">
                    <a:lumMod val="85000"/>
                  </a:schemeClr>
                </a:solidFill>
                <a:latin typeface="Tahoma"/>
                <a:cs typeface="Tahoma"/>
              </a:rPr>
              <a:t>Product</a:t>
            </a:r>
            <a:r>
              <a:rPr lang="es-ES" dirty="0">
                <a:solidFill>
                  <a:schemeClr val="bg1">
                    <a:lumMod val="85000"/>
                  </a:schemeClr>
                </a:solidFill>
                <a:latin typeface="Tahoma"/>
                <a:cs typeface="Tahoma"/>
              </a:rPr>
              <a:t> Management? -&gt; ?</a:t>
            </a:r>
          </a:p>
        </p:txBody>
      </p:sp>
      <p:sp>
        <p:nvSpPr>
          <p:cNvPr id="9" name="object 9"/>
          <p:cNvSpPr txBox="1">
            <a:spLocks noGrp="1"/>
          </p:cNvSpPr>
          <p:nvPr>
            <p:ph type="sldNum" sz="quarter" idx="7"/>
          </p:nvPr>
        </p:nvSpPr>
        <p:spPr>
          <a:prstGeom prst="rect">
            <a:avLst/>
          </a:prstGeom>
        </p:spPr>
        <p:txBody>
          <a:bodyPr vert="horz" wrap="square" lIns="0" tIns="12700" rIns="0" bIns="0" rtlCol="0">
            <a:spAutoFit/>
          </a:bodyPr>
          <a:lstStyle/>
          <a:p>
            <a:pPr marL="80645">
              <a:lnSpc>
                <a:spcPct val="100000"/>
              </a:lnSpc>
              <a:spcBef>
                <a:spcPts val="100"/>
              </a:spcBef>
            </a:pPr>
            <a:fld id="{81D60167-4931-47E6-BA6A-407CBD079E47}" type="slidenum">
              <a:rPr spc="-50" dirty="0"/>
              <a:t>8</a:t>
            </a:fld>
            <a:endParaRPr spc="-50" dirty="0"/>
          </a:p>
        </p:txBody>
      </p:sp>
    </p:spTree>
    <p:extLst>
      <p:ext uri="{BB962C8B-B14F-4D97-AF65-F5344CB8AC3E}">
        <p14:creationId xmlns:p14="http://schemas.microsoft.com/office/powerpoint/2010/main" val="10315783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1771376" y="6365747"/>
            <a:ext cx="421005" cy="421005"/>
          </a:xfrm>
          <a:custGeom>
            <a:avLst/>
            <a:gdLst/>
            <a:ahLst/>
            <a:cxnLst/>
            <a:rect l="l" t="t" r="r" b="b"/>
            <a:pathLst>
              <a:path w="421004" h="421004">
                <a:moveTo>
                  <a:pt x="420624" y="0"/>
                </a:moveTo>
                <a:lnTo>
                  <a:pt x="0" y="0"/>
                </a:lnTo>
                <a:lnTo>
                  <a:pt x="0" y="420623"/>
                </a:lnTo>
                <a:lnTo>
                  <a:pt x="420624" y="420623"/>
                </a:lnTo>
                <a:lnTo>
                  <a:pt x="420624" y="0"/>
                </a:lnTo>
                <a:close/>
              </a:path>
            </a:pathLst>
          </a:custGeom>
          <a:solidFill>
            <a:srgbClr val="F1F1F1"/>
          </a:solidFill>
        </p:spPr>
        <p:txBody>
          <a:bodyPr wrap="square" lIns="0" tIns="0" rIns="0" bIns="0" rtlCol="0"/>
          <a:lstStyle/>
          <a:p>
            <a:endParaRPr/>
          </a:p>
        </p:txBody>
      </p:sp>
      <p:pic>
        <p:nvPicPr>
          <p:cNvPr id="3" name="object 3"/>
          <p:cNvPicPr/>
          <p:nvPr/>
        </p:nvPicPr>
        <p:blipFill>
          <a:blip r:embed="rId3" cstate="print"/>
          <a:stretch>
            <a:fillRect/>
          </a:stretch>
        </p:blipFill>
        <p:spPr>
          <a:xfrm>
            <a:off x="9325355" y="214905"/>
            <a:ext cx="2482559" cy="1485878"/>
          </a:xfrm>
          <a:prstGeom prst="rect">
            <a:avLst/>
          </a:prstGeom>
        </p:spPr>
      </p:pic>
      <p:sp>
        <p:nvSpPr>
          <p:cNvPr id="4" name="object 4"/>
          <p:cNvSpPr txBox="1">
            <a:spLocks noGrp="1"/>
          </p:cNvSpPr>
          <p:nvPr>
            <p:ph type="title"/>
          </p:nvPr>
        </p:nvSpPr>
        <p:spPr>
          <a:xfrm>
            <a:off x="546303" y="416128"/>
            <a:ext cx="7032625" cy="382156"/>
          </a:xfrm>
          <a:prstGeom prst="rect">
            <a:avLst/>
          </a:prstGeom>
        </p:spPr>
        <p:txBody>
          <a:bodyPr vert="horz" wrap="square" lIns="0" tIns="12700" rIns="0" bIns="0" rtlCol="0">
            <a:spAutoFit/>
          </a:bodyPr>
          <a:lstStyle/>
          <a:p>
            <a:pPr marL="12700">
              <a:lnSpc>
                <a:spcPct val="100000"/>
              </a:lnSpc>
              <a:spcBef>
                <a:spcPts val="100"/>
              </a:spcBef>
            </a:pPr>
            <a:r>
              <a:rPr lang="es-ES" spc="-140" dirty="0"/>
              <a:t>1. Introducción: Contexto</a:t>
            </a:r>
            <a:endParaRPr spc="-140" dirty="0"/>
          </a:p>
        </p:txBody>
      </p:sp>
      <p:sp>
        <p:nvSpPr>
          <p:cNvPr id="6" name="object 6"/>
          <p:cNvSpPr txBox="1"/>
          <p:nvPr/>
        </p:nvSpPr>
        <p:spPr>
          <a:xfrm>
            <a:off x="546302" y="1448561"/>
            <a:ext cx="8597697" cy="5139869"/>
          </a:xfrm>
          <a:prstGeom prst="rect">
            <a:avLst/>
          </a:prstGeom>
        </p:spPr>
        <p:txBody>
          <a:bodyPr vert="horz" wrap="square" lIns="0" tIns="12700" rIns="0" bIns="0" rtlCol="0">
            <a:spAutoFit/>
          </a:bodyPr>
          <a:lstStyle/>
          <a:p>
            <a:pPr marL="299085" indent="-286385">
              <a:lnSpc>
                <a:spcPct val="100000"/>
              </a:lnSpc>
              <a:spcBef>
                <a:spcPts val="100"/>
              </a:spcBef>
              <a:buFont typeface="Arial MT"/>
              <a:buChar char="•"/>
              <a:tabLst>
                <a:tab pos="299085" algn="l"/>
              </a:tabLst>
            </a:pPr>
            <a:r>
              <a:rPr lang="es-ES" dirty="0">
                <a:latin typeface="Tahoma"/>
                <a:cs typeface="Tahoma"/>
              </a:rPr>
              <a:t>Hemos ido escuchando en los distintos medios de acceso a la información la importancia de los datos.</a:t>
            </a:r>
          </a:p>
          <a:p>
            <a:pPr marL="299085" indent="-286385">
              <a:lnSpc>
                <a:spcPct val="100000"/>
              </a:lnSpc>
              <a:spcBef>
                <a:spcPts val="100"/>
              </a:spcBef>
              <a:buFont typeface="Arial MT"/>
              <a:buChar char="•"/>
              <a:tabLst>
                <a:tab pos="299085" algn="l"/>
              </a:tabLst>
            </a:pPr>
            <a:endParaRPr lang="es-ES" dirty="0">
              <a:latin typeface="Tahoma"/>
              <a:cs typeface="Tahoma"/>
            </a:endParaRPr>
          </a:p>
          <a:p>
            <a:pPr marL="299085" indent="-286385">
              <a:spcBef>
                <a:spcPts val="100"/>
              </a:spcBef>
              <a:buFont typeface="Arial MT"/>
              <a:buChar char="•"/>
              <a:tabLst>
                <a:tab pos="299085" algn="l"/>
              </a:tabLst>
            </a:pPr>
            <a:r>
              <a:rPr lang="es-ES" dirty="0">
                <a:latin typeface="Tahoma"/>
                <a:cs typeface="Tahoma"/>
              </a:rPr>
              <a:t>Las gerencias de datos o de explotación buscan ser “Data-</a:t>
            </a:r>
            <a:r>
              <a:rPr lang="es-ES" dirty="0" err="1">
                <a:latin typeface="Tahoma"/>
                <a:cs typeface="Tahoma"/>
              </a:rPr>
              <a:t>Driven</a:t>
            </a:r>
            <a:r>
              <a:rPr lang="es-ES" dirty="0">
                <a:latin typeface="Tahoma"/>
                <a:cs typeface="Tahoma"/>
              </a:rPr>
              <a:t>”.</a:t>
            </a:r>
          </a:p>
          <a:p>
            <a:pPr marL="299085" indent="-286385">
              <a:lnSpc>
                <a:spcPct val="100000"/>
              </a:lnSpc>
              <a:spcBef>
                <a:spcPts val="100"/>
              </a:spcBef>
              <a:buFont typeface="Arial MT"/>
              <a:buChar char="•"/>
              <a:tabLst>
                <a:tab pos="299085" algn="l"/>
              </a:tabLst>
            </a:pPr>
            <a:endParaRPr lang="es-ES" dirty="0">
              <a:latin typeface="Tahoma"/>
              <a:cs typeface="Tahoma"/>
            </a:endParaRPr>
          </a:p>
          <a:p>
            <a:pPr marL="299085" indent="-286385">
              <a:lnSpc>
                <a:spcPct val="100000"/>
              </a:lnSpc>
              <a:spcBef>
                <a:spcPts val="100"/>
              </a:spcBef>
              <a:buFont typeface="Arial MT"/>
              <a:buChar char="•"/>
              <a:tabLst>
                <a:tab pos="299085" algn="l"/>
              </a:tabLst>
            </a:pPr>
            <a:r>
              <a:rPr lang="es-ES" dirty="0">
                <a:solidFill>
                  <a:schemeClr val="bg1">
                    <a:lumMod val="85000"/>
                  </a:schemeClr>
                </a:solidFill>
                <a:latin typeface="Tahoma"/>
                <a:cs typeface="Tahoma"/>
              </a:rPr>
              <a:t>La transformación digital no es la evolución de los dispositivos, sino la integración de data inteligente en todo lo que hacemos. </a:t>
            </a:r>
          </a:p>
          <a:p>
            <a:pPr marL="12700">
              <a:lnSpc>
                <a:spcPct val="100000"/>
              </a:lnSpc>
              <a:spcBef>
                <a:spcPts val="100"/>
              </a:spcBef>
              <a:tabLst>
                <a:tab pos="299085" algn="l"/>
              </a:tabLst>
            </a:pPr>
            <a:endParaRPr lang="es-ES" dirty="0">
              <a:solidFill>
                <a:schemeClr val="bg1">
                  <a:lumMod val="85000"/>
                </a:schemeClr>
              </a:solidFill>
              <a:latin typeface="Tahoma"/>
              <a:cs typeface="Tahoma"/>
            </a:endParaRPr>
          </a:p>
          <a:p>
            <a:pPr marL="299085" indent="-286385">
              <a:lnSpc>
                <a:spcPct val="100000"/>
              </a:lnSpc>
              <a:spcBef>
                <a:spcPts val="100"/>
              </a:spcBef>
              <a:buFont typeface="Arial MT"/>
              <a:buChar char="•"/>
              <a:tabLst>
                <a:tab pos="299085" algn="l"/>
              </a:tabLst>
            </a:pPr>
            <a:r>
              <a:rPr lang="es-ES" dirty="0">
                <a:solidFill>
                  <a:schemeClr val="bg1">
                    <a:lumMod val="85000"/>
                  </a:schemeClr>
                </a:solidFill>
                <a:latin typeface="Tahoma"/>
                <a:cs typeface="Tahoma"/>
              </a:rPr>
              <a:t>¿Por qué ahora? Estamos inmersos en una realidad que está en constante contacto con datos.</a:t>
            </a:r>
          </a:p>
          <a:p>
            <a:pPr marL="299085" indent="-286385">
              <a:lnSpc>
                <a:spcPct val="100000"/>
              </a:lnSpc>
              <a:spcBef>
                <a:spcPts val="100"/>
              </a:spcBef>
              <a:buFont typeface="Arial MT"/>
              <a:buChar char="•"/>
              <a:tabLst>
                <a:tab pos="299085" algn="l"/>
              </a:tabLst>
            </a:pPr>
            <a:endParaRPr lang="es-ES" dirty="0">
              <a:solidFill>
                <a:schemeClr val="bg1">
                  <a:lumMod val="85000"/>
                </a:schemeClr>
              </a:solidFill>
              <a:latin typeface="Tahoma"/>
              <a:cs typeface="Tahoma"/>
            </a:endParaRPr>
          </a:p>
          <a:p>
            <a:pPr marL="299085" indent="-286385">
              <a:spcBef>
                <a:spcPts val="100"/>
              </a:spcBef>
              <a:buFont typeface="Arial MT"/>
              <a:buChar char="•"/>
              <a:tabLst>
                <a:tab pos="299085" algn="l"/>
              </a:tabLst>
            </a:pPr>
            <a:r>
              <a:rPr lang="es-ES" dirty="0">
                <a:solidFill>
                  <a:schemeClr val="bg1">
                    <a:lumMod val="85000"/>
                  </a:schemeClr>
                </a:solidFill>
                <a:latin typeface="Tahoma"/>
                <a:cs typeface="Tahoma"/>
              </a:rPr>
              <a:t>Concepto: </a:t>
            </a:r>
            <a:r>
              <a:rPr lang="es-ES" dirty="0" err="1">
                <a:solidFill>
                  <a:schemeClr val="bg1">
                    <a:lumMod val="85000"/>
                  </a:schemeClr>
                </a:solidFill>
                <a:latin typeface="Tahoma"/>
                <a:cs typeface="Tahoma"/>
              </a:rPr>
              <a:t>Datificación</a:t>
            </a:r>
            <a:r>
              <a:rPr lang="es-ES" dirty="0">
                <a:solidFill>
                  <a:schemeClr val="bg1">
                    <a:lumMod val="85000"/>
                  </a:schemeClr>
                </a:solidFill>
                <a:latin typeface="Tahoma"/>
                <a:cs typeface="Tahoma"/>
              </a:rPr>
              <a:t> (</a:t>
            </a:r>
            <a:r>
              <a:rPr lang="es-ES" dirty="0" err="1">
                <a:solidFill>
                  <a:schemeClr val="bg1">
                    <a:lumMod val="85000"/>
                  </a:schemeClr>
                </a:solidFill>
                <a:latin typeface="Tahoma"/>
                <a:cs typeface="Tahoma"/>
              </a:rPr>
              <a:t>Datafication</a:t>
            </a:r>
            <a:r>
              <a:rPr lang="es-ES" dirty="0">
                <a:solidFill>
                  <a:schemeClr val="bg1">
                    <a:lumMod val="85000"/>
                  </a:schemeClr>
                </a:solidFill>
                <a:latin typeface="Tahoma"/>
                <a:cs typeface="Tahoma"/>
              </a:rPr>
              <a:t>). (2013 – “</a:t>
            </a:r>
            <a:r>
              <a:rPr lang="es-ES" dirty="0" err="1">
                <a:solidFill>
                  <a:schemeClr val="bg1">
                    <a:lumMod val="85000"/>
                  </a:schemeClr>
                </a:solidFill>
                <a:latin typeface="Tahoma"/>
                <a:cs typeface="Tahoma"/>
              </a:rPr>
              <a:t>The</a:t>
            </a:r>
            <a:r>
              <a:rPr lang="es-ES" dirty="0">
                <a:solidFill>
                  <a:schemeClr val="bg1">
                    <a:lumMod val="85000"/>
                  </a:schemeClr>
                </a:solidFill>
                <a:latin typeface="Tahoma"/>
                <a:cs typeface="Tahoma"/>
              </a:rPr>
              <a:t> </a:t>
            </a:r>
            <a:r>
              <a:rPr lang="es-ES" dirty="0" err="1">
                <a:solidFill>
                  <a:schemeClr val="bg1">
                    <a:lumMod val="85000"/>
                  </a:schemeClr>
                </a:solidFill>
                <a:latin typeface="Tahoma"/>
                <a:cs typeface="Tahoma"/>
              </a:rPr>
              <a:t>Rise</a:t>
            </a:r>
            <a:r>
              <a:rPr lang="es-ES" dirty="0">
                <a:solidFill>
                  <a:schemeClr val="bg1">
                    <a:lumMod val="85000"/>
                  </a:schemeClr>
                </a:solidFill>
                <a:latin typeface="Tahoma"/>
                <a:cs typeface="Tahoma"/>
              </a:rPr>
              <a:t> </a:t>
            </a:r>
            <a:r>
              <a:rPr lang="es-ES" dirty="0" err="1">
                <a:solidFill>
                  <a:schemeClr val="bg1">
                    <a:lumMod val="85000"/>
                  </a:schemeClr>
                </a:solidFill>
                <a:latin typeface="Tahoma"/>
                <a:cs typeface="Tahoma"/>
              </a:rPr>
              <a:t>of</a:t>
            </a:r>
            <a:r>
              <a:rPr lang="es-ES" dirty="0">
                <a:solidFill>
                  <a:schemeClr val="bg1">
                    <a:lumMod val="85000"/>
                  </a:schemeClr>
                </a:solidFill>
                <a:latin typeface="Tahoma"/>
                <a:cs typeface="Tahoma"/>
              </a:rPr>
              <a:t> Big Data”)</a:t>
            </a:r>
            <a:br>
              <a:rPr lang="es-ES" dirty="0">
                <a:solidFill>
                  <a:schemeClr val="bg1">
                    <a:lumMod val="85000"/>
                  </a:schemeClr>
                </a:solidFill>
                <a:latin typeface="Tahoma"/>
                <a:cs typeface="Tahoma"/>
              </a:rPr>
            </a:br>
            <a:r>
              <a:rPr lang="es-ES" dirty="0">
                <a:solidFill>
                  <a:schemeClr val="bg1">
                    <a:lumMod val="85000"/>
                  </a:schemeClr>
                </a:solidFill>
                <a:latin typeface="Tahoma"/>
                <a:cs typeface="Tahoma"/>
              </a:rPr>
              <a:t>“</a:t>
            </a:r>
            <a:r>
              <a:rPr lang="es-ES" i="1" dirty="0">
                <a:solidFill>
                  <a:schemeClr val="bg1">
                    <a:lumMod val="85000"/>
                  </a:schemeClr>
                </a:solidFill>
                <a:latin typeface="Tahoma"/>
                <a:cs typeface="Tahoma"/>
              </a:rPr>
              <a:t>El proceso de tomar todos los aspectos de nuestras vidas y convertirlos en datos para su posterior explotación.”</a:t>
            </a:r>
            <a:br>
              <a:rPr lang="es-ES" dirty="0">
                <a:solidFill>
                  <a:schemeClr val="bg1">
                    <a:lumMod val="85000"/>
                  </a:schemeClr>
                </a:solidFill>
                <a:latin typeface="Tahoma"/>
                <a:cs typeface="Tahoma"/>
              </a:rPr>
            </a:br>
            <a:endParaRPr lang="es-ES" dirty="0">
              <a:solidFill>
                <a:schemeClr val="bg1">
                  <a:lumMod val="85000"/>
                </a:schemeClr>
              </a:solidFill>
              <a:latin typeface="Tahoma"/>
              <a:cs typeface="Tahoma"/>
            </a:endParaRPr>
          </a:p>
          <a:p>
            <a:pPr marL="299085" indent="-286385">
              <a:lnSpc>
                <a:spcPct val="100000"/>
              </a:lnSpc>
              <a:spcBef>
                <a:spcPts val="100"/>
              </a:spcBef>
              <a:buFont typeface="Arial MT"/>
              <a:buChar char="•"/>
              <a:tabLst>
                <a:tab pos="299085" algn="l"/>
              </a:tabLst>
            </a:pPr>
            <a:r>
              <a:rPr lang="es-ES" dirty="0">
                <a:solidFill>
                  <a:schemeClr val="bg1">
                    <a:lumMod val="85000"/>
                  </a:schemeClr>
                </a:solidFill>
                <a:latin typeface="Tahoma"/>
                <a:cs typeface="Tahoma"/>
              </a:rPr>
              <a:t>Pregunta - ¿Qué aplicación de nuestro teléfono recopila datos?</a:t>
            </a:r>
          </a:p>
          <a:p>
            <a:pPr marL="299085" indent="-286385">
              <a:lnSpc>
                <a:spcPct val="100000"/>
              </a:lnSpc>
              <a:spcBef>
                <a:spcPts val="100"/>
              </a:spcBef>
              <a:buFont typeface="Arial MT"/>
              <a:buChar char="•"/>
              <a:tabLst>
                <a:tab pos="299085" algn="l"/>
              </a:tabLst>
            </a:pPr>
            <a:endParaRPr lang="es-ES" dirty="0">
              <a:solidFill>
                <a:schemeClr val="bg1">
                  <a:lumMod val="85000"/>
                </a:schemeClr>
              </a:solidFill>
              <a:latin typeface="Tahoma"/>
              <a:cs typeface="Tahoma"/>
            </a:endParaRPr>
          </a:p>
          <a:p>
            <a:pPr marL="299085" indent="-286385">
              <a:lnSpc>
                <a:spcPct val="100000"/>
              </a:lnSpc>
              <a:spcBef>
                <a:spcPts val="100"/>
              </a:spcBef>
              <a:buFont typeface="Arial MT"/>
              <a:buChar char="•"/>
              <a:tabLst>
                <a:tab pos="299085" algn="l"/>
              </a:tabLst>
            </a:pPr>
            <a:r>
              <a:rPr lang="es-ES" dirty="0">
                <a:solidFill>
                  <a:schemeClr val="bg1">
                    <a:lumMod val="85000"/>
                  </a:schemeClr>
                </a:solidFill>
                <a:latin typeface="Tahoma"/>
                <a:cs typeface="Tahoma"/>
              </a:rPr>
              <a:t>Por último, ¿Por qué en el </a:t>
            </a:r>
            <a:r>
              <a:rPr lang="es-ES" dirty="0" err="1">
                <a:solidFill>
                  <a:schemeClr val="bg1">
                    <a:lumMod val="85000"/>
                  </a:schemeClr>
                </a:solidFill>
                <a:latin typeface="Tahoma"/>
                <a:cs typeface="Tahoma"/>
              </a:rPr>
              <a:t>Product</a:t>
            </a:r>
            <a:r>
              <a:rPr lang="es-ES" dirty="0">
                <a:solidFill>
                  <a:schemeClr val="bg1">
                    <a:lumMod val="85000"/>
                  </a:schemeClr>
                </a:solidFill>
                <a:latin typeface="Tahoma"/>
                <a:cs typeface="Tahoma"/>
              </a:rPr>
              <a:t> Management? -&gt; ?</a:t>
            </a:r>
          </a:p>
        </p:txBody>
      </p:sp>
      <p:sp>
        <p:nvSpPr>
          <p:cNvPr id="9" name="object 9"/>
          <p:cNvSpPr txBox="1">
            <a:spLocks noGrp="1"/>
          </p:cNvSpPr>
          <p:nvPr>
            <p:ph type="sldNum" sz="quarter" idx="7"/>
          </p:nvPr>
        </p:nvSpPr>
        <p:spPr>
          <a:prstGeom prst="rect">
            <a:avLst/>
          </a:prstGeom>
        </p:spPr>
        <p:txBody>
          <a:bodyPr vert="horz" wrap="square" lIns="0" tIns="12700" rIns="0" bIns="0" rtlCol="0">
            <a:spAutoFit/>
          </a:bodyPr>
          <a:lstStyle/>
          <a:p>
            <a:pPr marL="80645">
              <a:lnSpc>
                <a:spcPct val="100000"/>
              </a:lnSpc>
              <a:spcBef>
                <a:spcPts val="100"/>
              </a:spcBef>
            </a:pPr>
            <a:fld id="{81D60167-4931-47E6-BA6A-407CBD079E47}" type="slidenum">
              <a:rPr spc="-50" dirty="0"/>
              <a:t>9</a:t>
            </a:fld>
            <a:endParaRPr spc="-50" dirty="0"/>
          </a:p>
        </p:txBody>
      </p:sp>
    </p:spTree>
    <p:extLst>
      <p:ext uri="{BB962C8B-B14F-4D97-AF65-F5344CB8AC3E}">
        <p14:creationId xmlns:p14="http://schemas.microsoft.com/office/powerpoint/2010/main" val="303310668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FFFF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6354</TotalTime>
  <Words>5884</Words>
  <Application>Microsoft Macintosh PowerPoint</Application>
  <PresentationFormat>Panorámica</PresentationFormat>
  <Paragraphs>516</Paragraphs>
  <Slides>39</Slides>
  <Notes>32</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39</vt:i4>
      </vt:variant>
    </vt:vector>
  </HeadingPairs>
  <TitlesOfParts>
    <vt:vector size="45" baseType="lpstr">
      <vt:lpstr>Arial Black</vt:lpstr>
      <vt:lpstr>Arial MT</vt:lpstr>
      <vt:lpstr>Calibri</vt:lpstr>
      <vt:lpstr>Calibri Light</vt:lpstr>
      <vt:lpstr>Tahoma</vt:lpstr>
      <vt:lpstr>Office Theme</vt:lpstr>
      <vt:lpstr>Presentación de PowerPoint</vt:lpstr>
      <vt:lpstr>¡Bienvenidos!</vt:lpstr>
      <vt:lpstr>Presentación</vt:lpstr>
      <vt:lpstr>Y ahora ?</vt:lpstr>
      <vt:lpstr>Administrativos</vt:lpstr>
      <vt:lpstr>Objetivos del curso</vt:lpstr>
      <vt:lpstr>Presentación de PowerPoint</vt:lpstr>
      <vt:lpstr>1. Introducción: Contexto</vt:lpstr>
      <vt:lpstr>1. Introducción: Contexto</vt:lpstr>
      <vt:lpstr>1. Introducción: Contexto</vt:lpstr>
      <vt:lpstr>1. Introducción: Contexto</vt:lpstr>
      <vt:lpstr>1. Introducción: Contexto</vt:lpstr>
      <vt:lpstr>1. Introducción: Contexto</vt:lpstr>
      <vt:lpstr>1. Introducción: Contexto</vt:lpstr>
      <vt:lpstr>1. Introducción: Contexto</vt:lpstr>
      <vt:lpstr>1. Introducción: Contexto</vt:lpstr>
      <vt:lpstr>2. Historia</vt:lpstr>
      <vt:lpstr>2. Introducción: Historia</vt:lpstr>
      <vt:lpstr>2. Introducción: Hubo algunos problemas con los estadísticos.</vt:lpstr>
      <vt:lpstr>3. Entonces, ¿Qué es Data Science?</vt:lpstr>
      <vt:lpstr>4. Diagrama de Venn para Data Science (Alto nivel)</vt:lpstr>
      <vt:lpstr>5. Ustedes interactuarán con Data Scientist’s: ¿Qué skills deben o suelen tener ? (Exhaustivo)</vt:lpstr>
      <vt:lpstr>5. Ustedes interactuarán con Data Scientist’s: ¿Qué skills deben o suelen tener ? (Exhaustivo)</vt:lpstr>
      <vt:lpstr>6. Entonces, ¿Qué hace un Data Scientist?</vt:lpstr>
      <vt:lpstr>Paréntesis 1: ¿Por qué es importante Data Science/Machine learning? En 20 segundos…</vt:lpstr>
      <vt:lpstr>Paréntesis 1: ¿Por qué es importante Data Science/Machine learning? En 20 segundos…</vt:lpstr>
      <vt:lpstr>Paréntesis 1: ¿Por qué es importante Data Science/Machine learning? En 20 segundos…</vt:lpstr>
      <vt:lpstr>Paréntesis 1: ¿Por qué es importante Data Science/Machine learning? En 20 segundos…</vt:lpstr>
      <vt:lpstr>Paréntesis 1: En reversa, sería…</vt:lpstr>
      <vt:lpstr>Paréntesis 1: Finalmente</vt:lpstr>
      <vt:lpstr>7. Estructura equipos de Datos  </vt:lpstr>
      <vt:lpstr>7. Estructura equipos de Datos  </vt:lpstr>
      <vt:lpstr>8. Los 3 tipos de analítica</vt:lpstr>
      <vt:lpstr>9. Actividad 1</vt:lpstr>
      <vt:lpstr>10. Existe otro diagrama de Venn muy conocido.</vt:lpstr>
      <vt:lpstr>11. ¿Cómo conecta esto con Data Science?</vt:lpstr>
      <vt:lpstr>12. Resumen</vt:lpstr>
      <vt:lpstr>Gracias</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Diploma en</dc:title>
  <dc:creator>Gregorio</dc:creator>
  <cp:lastModifiedBy>Vargas Venegas Daniel</cp:lastModifiedBy>
  <cp:revision>7</cp:revision>
  <dcterms:created xsi:type="dcterms:W3CDTF">2024-08-16T17:55:26Z</dcterms:created>
  <dcterms:modified xsi:type="dcterms:W3CDTF">2024-08-23T03:19:33Z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2024-05-09T00:00:00Z</vt:filetime>
  </property>
  <property fmtid="{D5CDD505-2E9C-101B-9397-08002B2CF9AE}" pid="3" name="Creator">
    <vt:lpwstr>Microsoft® PowerPoint® 2013</vt:lpwstr>
  </property>
  <property fmtid="{D5CDD505-2E9C-101B-9397-08002B2CF9AE}" pid="4" name="LastSaved">
    <vt:filetime>2024-08-16T00:00:00Z</vt:filetime>
  </property>
  <property fmtid="{D5CDD505-2E9C-101B-9397-08002B2CF9AE}" pid="5" name="Producer">
    <vt:lpwstr>Microsoft® PowerPoint® 2013</vt:lpwstr>
  </property>
</Properties>
</file>